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570" r:id="rId2"/>
    <p:sldId id="534" r:id="rId3"/>
    <p:sldId id="433" r:id="rId4"/>
    <p:sldId id="516" r:id="rId5"/>
    <p:sldId id="517" r:id="rId6"/>
    <p:sldId id="518" r:id="rId7"/>
    <p:sldId id="519" r:id="rId8"/>
    <p:sldId id="407" r:id="rId9"/>
    <p:sldId id="408" r:id="rId10"/>
    <p:sldId id="410" r:id="rId11"/>
    <p:sldId id="522" r:id="rId12"/>
    <p:sldId id="523" r:id="rId13"/>
    <p:sldId id="572" r:id="rId14"/>
    <p:sldId id="525" r:id="rId15"/>
    <p:sldId id="526" r:id="rId16"/>
    <p:sldId id="573" r:id="rId17"/>
    <p:sldId id="574" r:id="rId18"/>
    <p:sldId id="528" r:id="rId19"/>
    <p:sldId id="530" r:id="rId20"/>
    <p:sldId id="533" r:id="rId21"/>
    <p:sldId id="531" r:id="rId22"/>
    <p:sldId id="532" r:id="rId23"/>
    <p:sldId id="512" r:id="rId24"/>
    <p:sldId id="535" r:id="rId25"/>
    <p:sldId id="499" r:id="rId26"/>
    <p:sldId id="536" r:id="rId27"/>
    <p:sldId id="421" r:id="rId28"/>
    <p:sldId id="422" r:id="rId29"/>
    <p:sldId id="424" r:id="rId30"/>
    <p:sldId id="537" r:id="rId31"/>
    <p:sldId id="538" r:id="rId32"/>
    <p:sldId id="539" r:id="rId33"/>
    <p:sldId id="540" r:id="rId34"/>
    <p:sldId id="541" r:id="rId35"/>
    <p:sldId id="579" r:id="rId36"/>
    <p:sldId id="542" r:id="rId37"/>
    <p:sldId id="543" r:id="rId38"/>
    <p:sldId id="544" r:id="rId39"/>
    <p:sldId id="545" r:id="rId40"/>
    <p:sldId id="546" r:id="rId41"/>
    <p:sldId id="547" r:id="rId42"/>
    <p:sldId id="548" r:id="rId43"/>
    <p:sldId id="549" r:id="rId44"/>
    <p:sldId id="551" r:id="rId45"/>
    <p:sldId id="580" r:id="rId46"/>
    <p:sldId id="553" r:id="rId47"/>
    <p:sldId id="554" r:id="rId48"/>
    <p:sldId id="555" r:id="rId49"/>
    <p:sldId id="556" r:id="rId50"/>
    <p:sldId id="557" r:id="rId51"/>
    <p:sldId id="569" r:id="rId52"/>
    <p:sldId id="513" r:id="rId53"/>
    <p:sldId id="503" r:id="rId54"/>
    <p:sldId id="504" r:id="rId55"/>
    <p:sldId id="558" r:id="rId56"/>
    <p:sldId id="435" r:id="rId57"/>
    <p:sldId id="559" r:id="rId58"/>
    <p:sldId id="560" r:id="rId59"/>
    <p:sldId id="562" r:id="rId60"/>
    <p:sldId id="563" r:id="rId61"/>
    <p:sldId id="564" r:id="rId62"/>
    <p:sldId id="565" r:id="rId63"/>
    <p:sldId id="566" r:id="rId64"/>
    <p:sldId id="567" r:id="rId65"/>
    <p:sldId id="568" r:id="rId66"/>
    <p:sldId id="584" r:id="rId67"/>
    <p:sldId id="561" r:id="rId6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0033"/>
    <a:srgbClr val="993366"/>
    <a:srgbClr val="FF33CC"/>
    <a:srgbClr val="99CC00"/>
    <a:srgbClr val="CCCC00"/>
    <a:srgbClr val="3366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683" autoAdjust="0"/>
  </p:normalViewPr>
  <p:slideViewPr>
    <p:cSldViewPr>
      <p:cViewPr>
        <p:scale>
          <a:sx n="66" d="100"/>
          <a:sy n="66" d="100"/>
        </p:scale>
        <p:origin x="-187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72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75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AD7DCC6-F5AC-4E5B-8EF2-0602E1BDC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3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11EE6E-FDAC-4D29-94B3-C3AC31FAF4D8}" type="slidenum">
              <a:rPr lang="en-US" alt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F0F9C51-B167-4148-B009-37DCAE11EA85}" type="slidenum">
              <a:rPr lang="en-US" altLang="en-US" sz="1200" smtClean="0">
                <a:latin typeface="Times New Roman" pitchFamily="18" charset="0"/>
              </a:rPr>
              <a:pPr eaLnBrk="1" hangingPunct="1"/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FFA371-1A76-4DD6-AF58-4AA00E3E0802}" type="slidenum">
              <a:rPr lang="en-US" altLang="en-US" sz="1200" smtClean="0">
                <a:latin typeface="Times New Roman" pitchFamily="18" charset="0"/>
              </a:rPr>
              <a:pPr eaLnBrk="1" hangingPunct="1"/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39766F-DBE8-4B43-9488-0D5E83841D74}" type="slidenum">
              <a:rPr lang="en-US" altLang="en-US" sz="1200" smtClean="0">
                <a:latin typeface="Times New Roman" pitchFamily="18" charset="0"/>
              </a:rPr>
              <a:pPr eaLnBrk="1" hangingPunct="1"/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135B9F2-26AE-4A15-84CD-E232B6996753}" type="slidenum">
              <a:rPr lang="en-US" altLang="en-US" sz="1200" smtClean="0">
                <a:latin typeface="Times New Roman" pitchFamily="18" charset="0"/>
              </a:rPr>
              <a:pPr eaLnBrk="1" hangingPunct="1"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D6F7B3-085B-4066-B03C-B52BC3AC48F5}" type="slidenum">
              <a:rPr lang="en-US" altLang="en-US" sz="1200" smtClean="0">
                <a:latin typeface="Times New Roman" pitchFamily="18" charset="0"/>
              </a:rPr>
              <a:pPr eaLnBrk="1" hangingPunct="1"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7BF5E57-D226-4C47-AE36-65DA7F1D039A}" type="slidenum">
              <a:rPr lang="en-US" altLang="en-US" sz="1200" smtClean="0">
                <a:latin typeface="Times New Roman" pitchFamily="18" charset="0"/>
              </a:rPr>
              <a:pPr eaLnBrk="1" hangingPunct="1"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F30E2E-A3EC-4171-8D47-EDFCB934A3DC}" type="slidenum">
              <a:rPr lang="en-US" altLang="en-US" sz="1200" smtClean="0">
                <a:latin typeface="Times New Roman" pitchFamily="18" charset="0"/>
              </a:rPr>
              <a:pPr eaLnBrk="1" hangingPunct="1"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AAD893-76B6-4156-8525-C0233059F884}" type="slidenum">
              <a:rPr lang="en-US" altLang="en-US" sz="1200" smtClean="0">
                <a:latin typeface="Times New Roman" pitchFamily="18" charset="0"/>
              </a:rPr>
              <a:pPr eaLnBrk="1" hangingPunct="1"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557052-8AF4-4D5F-9FB0-E94D4DBB464D}" type="slidenum">
              <a:rPr lang="en-US" altLang="en-US" sz="1200" smtClean="0">
                <a:latin typeface="Times New Roman" pitchFamily="18" charset="0"/>
              </a:rPr>
              <a:pPr eaLnBrk="1" hangingPunct="1"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9D24F3-B037-4410-BFE3-989BD97D1EB5}" type="slidenum">
              <a:rPr lang="en-US" altLang="en-US" sz="1200" smtClean="0">
                <a:latin typeface="Times New Roman" pitchFamily="18" charset="0"/>
              </a:rPr>
              <a:pPr eaLnBrk="1" hangingPunct="1"/>
              <a:t>19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3537214-D93D-4CC9-986F-6A25A9E87657}" type="slidenum">
              <a:rPr lang="en-US" altLang="en-US" sz="1200" smtClean="0">
                <a:latin typeface="Times New Roman" pitchFamily="18" charset="0"/>
              </a:rPr>
              <a:pPr eaLnBrk="1" hangingPunct="1"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022CC70-C0BF-4637-B047-6962DCABA1B5}" type="slidenum">
              <a:rPr lang="en-US" altLang="en-US" sz="1200" smtClean="0">
                <a:latin typeface="Times New Roman" pitchFamily="18" charset="0"/>
              </a:rPr>
              <a:pPr eaLnBrk="1" hangingPunct="1"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E92A0C-7875-4352-A01E-4AFEF83D1A21}" type="slidenum">
              <a:rPr lang="en-US" altLang="en-US" sz="1200" smtClean="0">
                <a:latin typeface="Times New Roman" pitchFamily="18" charset="0"/>
              </a:rPr>
              <a:pPr eaLnBrk="1" hangingPunct="1"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C94560-785A-46B6-83F3-7C7773D9602F}" type="slidenum">
              <a:rPr lang="en-US" altLang="en-US" sz="1200" smtClean="0">
                <a:latin typeface="Times New Roman" pitchFamily="18" charset="0"/>
              </a:rPr>
              <a:pPr eaLnBrk="1" hangingPunct="1"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04DC186-48C4-4203-86D0-E7303718BE48}" type="slidenum">
              <a:rPr lang="en-US" altLang="en-US" sz="1200" smtClean="0">
                <a:latin typeface="Times New Roman" pitchFamily="18" charset="0"/>
              </a:rPr>
              <a:pPr eaLnBrk="1" hangingPunct="1"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98BF28-6D4F-4724-88B4-D64273F58385}" type="slidenum">
              <a:rPr lang="en-US" altLang="en-US" sz="1200" smtClean="0">
                <a:latin typeface="Times New Roman" pitchFamily="18" charset="0"/>
              </a:rPr>
              <a:pPr eaLnBrk="1" hangingPunct="1"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AA80B5-EF5B-4C01-9403-796D6E783F65}" type="slidenum">
              <a:rPr lang="en-US" altLang="en-US" sz="1200" smtClean="0">
                <a:latin typeface="Times New Roman" pitchFamily="18" charset="0"/>
              </a:rPr>
              <a:pPr eaLnBrk="1" hangingPunct="1"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E99416-F6F1-48D3-8D04-A07F5D5D66FD}" type="slidenum">
              <a:rPr lang="en-US" altLang="en-US" sz="1200" smtClean="0">
                <a:latin typeface="Times New Roman" pitchFamily="18" charset="0"/>
              </a:rPr>
              <a:pPr eaLnBrk="1" hangingPunct="1"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8C1773A-8181-4EAB-8F34-1E81C9C18BEC}" type="slidenum">
              <a:rPr lang="en-US" altLang="en-US" sz="1200" smtClean="0">
                <a:latin typeface="Times New Roman" pitchFamily="18" charset="0"/>
              </a:rPr>
              <a:pPr eaLnBrk="1" hangingPunct="1"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A413F4-A439-4786-8FE8-190C39413A82}" type="slidenum">
              <a:rPr lang="en-US" altLang="en-US" sz="1200" smtClean="0">
                <a:latin typeface="Times New Roman" pitchFamily="18" charset="0"/>
              </a:rPr>
              <a:pPr eaLnBrk="1" hangingPunct="1"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442EBF-22CE-43AD-B343-765F99BB0FAF}" type="slidenum">
              <a:rPr lang="en-US" altLang="en-US" sz="1200" smtClean="0">
                <a:latin typeface="Times New Roman" pitchFamily="18" charset="0"/>
              </a:rPr>
              <a:pPr eaLnBrk="1" hangingPunct="1"/>
              <a:t>29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4EFDA72-F26D-480B-AD78-D9D4DA252E73}" type="slidenum">
              <a:rPr lang="en-US" altLang="en-US" sz="1200" smtClean="0">
                <a:latin typeface="Times New Roman" pitchFamily="18" charset="0"/>
              </a:rPr>
              <a:pPr eaLnBrk="1" hangingPunct="1"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69EE9B-2A13-4CBC-948B-45F41AA33B06}" type="slidenum">
              <a:rPr lang="en-US" altLang="en-US" sz="1200" smtClean="0">
                <a:latin typeface="Times New Roman" pitchFamily="18" charset="0"/>
              </a:rPr>
              <a:pPr eaLnBrk="1" hangingPunct="1"/>
              <a:t>30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A16C97-2886-4EF6-B0BA-7A1442D3462A}" type="slidenum">
              <a:rPr lang="en-US" altLang="en-US" sz="1200" smtClean="0">
                <a:latin typeface="Times New Roman" pitchFamily="18" charset="0"/>
              </a:rPr>
              <a:pPr eaLnBrk="1" hangingPunct="1"/>
              <a:t>31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9324CB-4CAF-48C9-8C54-A60C72E261E9}" type="slidenum">
              <a:rPr lang="en-US" altLang="en-US" sz="1200" smtClean="0">
                <a:latin typeface="Times New Roman" pitchFamily="18" charset="0"/>
              </a:rPr>
              <a:pPr eaLnBrk="1" hangingPunct="1"/>
              <a:t>32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309946-E231-4F6C-81BF-60F3E843F632}" type="slidenum">
              <a:rPr lang="en-US" altLang="en-US" sz="1200" smtClean="0">
                <a:latin typeface="Times New Roman" pitchFamily="18" charset="0"/>
              </a:rPr>
              <a:pPr eaLnBrk="1" hangingPunct="1"/>
              <a:t>33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6A59DF-FED3-49CC-A126-EFF0A181DD40}" type="slidenum">
              <a:rPr lang="en-US" altLang="en-US" sz="1200" smtClean="0">
                <a:latin typeface="Times New Roman" pitchFamily="18" charset="0"/>
              </a:rPr>
              <a:pPr eaLnBrk="1" hangingPunct="1"/>
              <a:t>34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C93C6D0-1AD0-4876-AD9C-BF677E128A77}" type="slidenum">
              <a:rPr lang="en-US" altLang="en-US" sz="1200">
                <a:latin typeface="Times New Roman" pitchFamily="18" charset="0"/>
              </a:rPr>
              <a:pPr algn="r" eaLnBrk="1" hangingPunct="1"/>
              <a:t>35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D1FD15-5CD5-467D-B968-18784DC0A3A4}" type="slidenum">
              <a:rPr lang="en-US" altLang="en-US" sz="1200" smtClean="0">
                <a:latin typeface="Times New Roman" pitchFamily="18" charset="0"/>
              </a:rPr>
              <a:pPr eaLnBrk="1" hangingPunct="1"/>
              <a:t>36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945469-7E94-49BE-A6D7-99239AA594D1}" type="slidenum">
              <a:rPr lang="en-US" altLang="en-US" sz="1200" smtClean="0">
                <a:latin typeface="Times New Roman" pitchFamily="18" charset="0"/>
              </a:rPr>
              <a:pPr eaLnBrk="1" hangingPunct="1"/>
              <a:t>37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87A6CD-B57B-463A-9630-EA338032F292}" type="slidenum">
              <a:rPr lang="en-US" altLang="en-US" sz="1200" smtClean="0">
                <a:latin typeface="Times New Roman" pitchFamily="18" charset="0"/>
              </a:rPr>
              <a:pPr eaLnBrk="1" hangingPunct="1"/>
              <a:t>38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94118B-09F0-4F54-A824-652949446775}" type="slidenum">
              <a:rPr lang="en-US" altLang="en-US" sz="1200" smtClean="0">
                <a:latin typeface="Times New Roman" pitchFamily="18" charset="0"/>
              </a:rPr>
              <a:pPr eaLnBrk="1" hangingPunct="1"/>
              <a:t>39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685B08-07A9-48A7-85F1-7ABB9DE78BD9}" type="slidenum">
              <a:rPr lang="en-US" altLang="en-US" sz="1200" smtClean="0">
                <a:latin typeface="Times New Roman" pitchFamily="18" charset="0"/>
              </a:rPr>
              <a:pPr eaLnBrk="1" hangingPunct="1"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F49F239-236C-429F-B6EE-78DD229B1848}" type="slidenum">
              <a:rPr lang="en-US" altLang="en-US" sz="1200" smtClean="0">
                <a:latin typeface="Times New Roman" pitchFamily="18" charset="0"/>
              </a:rPr>
              <a:pPr eaLnBrk="1" hangingPunct="1"/>
              <a:t>40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67F6E4-E6A0-4AC6-86C1-DD04B34BA74F}" type="slidenum">
              <a:rPr lang="en-US" altLang="en-US" sz="1200" smtClean="0">
                <a:latin typeface="Times New Roman" pitchFamily="18" charset="0"/>
              </a:rPr>
              <a:pPr eaLnBrk="1" hangingPunct="1"/>
              <a:t>41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2C1B26-976C-4ABF-B15B-A60D0544A2DD}" type="slidenum">
              <a:rPr lang="en-US" altLang="en-US" sz="1200" smtClean="0">
                <a:latin typeface="Times New Roman" pitchFamily="18" charset="0"/>
              </a:rPr>
              <a:pPr eaLnBrk="1" hangingPunct="1"/>
              <a:t>42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83EF39-708C-49CC-8C49-D20AC7075613}" type="slidenum">
              <a:rPr lang="en-US" altLang="en-US" sz="1200" smtClean="0">
                <a:latin typeface="Times New Roman" pitchFamily="18" charset="0"/>
              </a:rPr>
              <a:pPr eaLnBrk="1" hangingPunct="1"/>
              <a:t>43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71628BE-8F0F-4417-B043-AA933531C4AA}" type="slidenum">
              <a:rPr lang="en-US" altLang="en-US" sz="1200" smtClean="0">
                <a:latin typeface="Times New Roman" pitchFamily="18" charset="0"/>
              </a:rPr>
              <a:pPr eaLnBrk="1" hangingPunct="1"/>
              <a:t>44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803A7E3-C095-4139-BBA6-5F1427DD87EE}" type="slidenum">
              <a:rPr lang="en-US" altLang="en-US" sz="1200">
                <a:latin typeface="Times New Roman" pitchFamily="18" charset="0"/>
              </a:rPr>
              <a:pPr algn="r" eaLnBrk="1" hangingPunct="1"/>
              <a:t>45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370A91-233D-48C3-B43B-01B27EB2D929}" type="slidenum">
              <a:rPr lang="en-US" altLang="en-US" sz="1200" smtClean="0">
                <a:latin typeface="Times New Roman" pitchFamily="18" charset="0"/>
              </a:rPr>
              <a:pPr eaLnBrk="1" hangingPunct="1"/>
              <a:t>46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9EBA777-9A16-4316-A6C3-37FD2C8450E8}" type="slidenum">
              <a:rPr lang="en-US" altLang="en-US" sz="1200" smtClean="0">
                <a:latin typeface="Times New Roman" pitchFamily="18" charset="0"/>
              </a:rPr>
              <a:pPr eaLnBrk="1" hangingPunct="1"/>
              <a:t>47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4809B3A-5901-4F49-9F31-38E167798F3C}" type="slidenum">
              <a:rPr lang="en-US" altLang="en-US" sz="1200" smtClean="0">
                <a:latin typeface="Times New Roman" pitchFamily="18" charset="0"/>
              </a:rPr>
              <a:pPr eaLnBrk="1" hangingPunct="1"/>
              <a:t>48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794E064-017C-4FD9-9A1D-7594AD0C1191}" type="slidenum">
              <a:rPr lang="en-US" altLang="en-US" sz="1200" smtClean="0">
                <a:latin typeface="Times New Roman" pitchFamily="18" charset="0"/>
              </a:rPr>
              <a:pPr eaLnBrk="1" hangingPunct="1"/>
              <a:t>49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A5E283-A9C3-4D9F-B944-70CC412D1B4D}" type="slidenum">
              <a:rPr lang="en-US" altLang="en-US" sz="1200" smtClean="0">
                <a:latin typeface="Times New Roman" pitchFamily="18" charset="0"/>
              </a:rPr>
              <a:pPr eaLnBrk="1" hangingPunct="1"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7FB0CA-65C2-47D8-B6CA-67F8DF9D2CD1}" type="slidenum">
              <a:rPr lang="en-US" altLang="en-US" sz="1200" smtClean="0">
                <a:latin typeface="Times New Roman" pitchFamily="18" charset="0"/>
              </a:rPr>
              <a:pPr eaLnBrk="1" hangingPunct="1"/>
              <a:t>50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40F564-4D83-4A55-8D21-A00EF6BE5AEA}" type="slidenum">
              <a:rPr lang="en-US" altLang="en-US" sz="1200" smtClean="0">
                <a:latin typeface="Times New Roman" pitchFamily="18" charset="0"/>
              </a:rPr>
              <a:pPr eaLnBrk="1" hangingPunct="1"/>
              <a:t>51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A99AA1-CD13-4FAE-BECD-0550643ED59D}" type="slidenum">
              <a:rPr lang="en-US" altLang="en-US" sz="1200" smtClean="0">
                <a:latin typeface="Times New Roman" pitchFamily="18" charset="0"/>
              </a:rPr>
              <a:pPr eaLnBrk="1" hangingPunct="1"/>
              <a:t>52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04F2B1D-D920-446B-9084-E904329A51A1}" type="slidenum">
              <a:rPr lang="en-US" altLang="en-US" sz="1200" smtClean="0">
                <a:latin typeface="Times New Roman" pitchFamily="18" charset="0"/>
              </a:rPr>
              <a:pPr eaLnBrk="1" hangingPunct="1"/>
              <a:t>53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CCB6C6-2DCE-4039-B4D0-6C1B6C527735}" type="slidenum">
              <a:rPr lang="en-US" altLang="en-US" sz="1200" smtClean="0">
                <a:latin typeface="Times New Roman" pitchFamily="18" charset="0"/>
              </a:rPr>
              <a:pPr eaLnBrk="1" hangingPunct="1"/>
              <a:t>54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2BAC061-D70C-4DAD-A468-F7128BC13542}" type="slidenum">
              <a:rPr lang="en-US" altLang="en-US" sz="1200" smtClean="0">
                <a:latin typeface="Times New Roman" pitchFamily="18" charset="0"/>
              </a:rPr>
              <a:pPr eaLnBrk="1" hangingPunct="1"/>
              <a:t>55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619BD9-0409-47BD-AD4E-92EA32F990B4}" type="slidenum">
              <a:rPr lang="en-US" altLang="en-US" sz="1200" smtClean="0">
                <a:latin typeface="Times New Roman" pitchFamily="18" charset="0"/>
              </a:rPr>
              <a:pPr eaLnBrk="1" hangingPunct="1"/>
              <a:t>56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6E1FAA-56B4-4C8A-A475-6718174FAC23}" type="slidenum">
              <a:rPr lang="en-US" altLang="en-US" sz="1200" smtClean="0">
                <a:latin typeface="Times New Roman" pitchFamily="18" charset="0"/>
              </a:rPr>
              <a:pPr eaLnBrk="1" hangingPunct="1"/>
              <a:t>57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DC1FDE7-1A41-4CD3-9E07-C7984E3F394F}" type="slidenum">
              <a:rPr lang="en-US" altLang="en-US" sz="1200" smtClean="0">
                <a:latin typeface="Times New Roman" pitchFamily="18" charset="0"/>
              </a:rPr>
              <a:pPr eaLnBrk="1" hangingPunct="1"/>
              <a:t>58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197EEA-907F-4C70-BA6B-61D0483A237C}" type="slidenum">
              <a:rPr lang="en-US" altLang="en-US" sz="1200" smtClean="0">
                <a:latin typeface="Times New Roman" pitchFamily="18" charset="0"/>
              </a:rPr>
              <a:pPr eaLnBrk="1" hangingPunct="1"/>
              <a:t>59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479BC7-AF7F-4407-A2FF-14E5B7E76073}" type="slidenum">
              <a:rPr lang="en-US" altLang="en-US" sz="1200" smtClean="0">
                <a:latin typeface="Times New Roman" pitchFamily="18" charset="0"/>
              </a:rPr>
              <a:pPr eaLnBrk="1" hangingPunct="1"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DD65F71-239E-46EC-B92E-8A9C3AD9DB21}" type="slidenum">
              <a:rPr lang="en-US" altLang="en-US" sz="1200" smtClean="0">
                <a:latin typeface="Times New Roman" pitchFamily="18" charset="0"/>
              </a:rPr>
              <a:pPr eaLnBrk="1" hangingPunct="1"/>
              <a:t>60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0F060C-B33E-4F1C-A640-EF0D369C595B}" type="slidenum">
              <a:rPr lang="en-US" altLang="en-US" sz="1200" smtClean="0">
                <a:latin typeface="Times New Roman" pitchFamily="18" charset="0"/>
              </a:rPr>
              <a:pPr eaLnBrk="1" hangingPunct="1"/>
              <a:t>61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32C21D-5C33-4BA3-B6C7-1168B8647579}" type="slidenum">
              <a:rPr lang="en-US" altLang="en-US" sz="1200" smtClean="0">
                <a:latin typeface="Times New Roman" pitchFamily="18" charset="0"/>
              </a:rPr>
              <a:pPr eaLnBrk="1" hangingPunct="1"/>
              <a:t>62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CB21F1-E75C-4EE5-B472-A2E20E985B51}" type="slidenum">
              <a:rPr lang="en-US" altLang="en-US" sz="1200" smtClean="0">
                <a:latin typeface="Times New Roman" pitchFamily="18" charset="0"/>
              </a:rPr>
              <a:pPr eaLnBrk="1" hangingPunct="1"/>
              <a:t>63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BE6A69B-A255-44DC-A050-5D8BBDD370A8}" type="slidenum">
              <a:rPr lang="en-US" altLang="en-US" sz="1200" smtClean="0">
                <a:latin typeface="Times New Roman" pitchFamily="18" charset="0"/>
              </a:rPr>
              <a:pPr eaLnBrk="1" hangingPunct="1"/>
              <a:t>64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040C51C-7713-43B2-867D-A1616F8383B6}" type="slidenum">
              <a:rPr lang="en-US" altLang="en-US" sz="1200" smtClean="0">
                <a:latin typeface="Times New Roman" pitchFamily="18" charset="0"/>
              </a:rPr>
              <a:pPr eaLnBrk="1" hangingPunct="1"/>
              <a:t>65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6300" y="722313"/>
            <a:ext cx="5048250" cy="3786187"/>
          </a:xfrm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5167313"/>
            <a:ext cx="3960812" cy="3905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2" rIns="91763" bIns="45882"/>
          <a:lstStyle/>
          <a:p>
            <a:pPr defTabSz="906463" eaLnBrk="1" hangingPunct="1">
              <a:spcBef>
                <a:spcPct val="0"/>
              </a:spcBef>
            </a:pPr>
            <a:r>
              <a:rPr lang="en-US" altLang="en-US" sz="2400" b="1" smtClean="0">
                <a:latin typeface="TimesNewRomanPS" pitchFamily="18" charset="0"/>
              </a:rPr>
              <a:t>Notes</a:t>
            </a: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  <a:p>
            <a:pPr defTabSz="906463" eaLnBrk="1" hangingPunct="1">
              <a:spcBef>
                <a:spcPct val="0"/>
              </a:spcBef>
            </a:pPr>
            <a:endParaRPr lang="en-US" altLang="en-US" sz="2400" b="1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FBD6DA-4C98-4118-AA16-08408072F930}" type="slidenum">
              <a:rPr lang="en-US" altLang="en-US" sz="1200" smtClean="0">
                <a:latin typeface="Times New Roman" pitchFamily="18" charset="0"/>
              </a:rPr>
              <a:pPr eaLnBrk="1" hangingPunct="1"/>
              <a:t>67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3588"/>
            <a:ext cx="4989513" cy="3741737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CF807D8-EB8A-49E6-8B05-1D32297E0F6E}" type="slidenum">
              <a:rPr lang="en-US" altLang="en-US" sz="1200" smtClean="0">
                <a:latin typeface="Times New Roman" pitchFamily="18" charset="0"/>
              </a:rPr>
              <a:pPr eaLnBrk="1" hangingPunct="1"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5F07CD-22F4-493B-B4B9-6FDBDC8BDCFC}" type="slidenum">
              <a:rPr lang="en-US" altLang="en-US" sz="1200" smtClean="0">
                <a:latin typeface="Times New Roman" pitchFamily="18" charset="0"/>
              </a:rPr>
              <a:pPr eaLnBrk="1" hangingPunct="1"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3025" y="842963"/>
            <a:ext cx="4262438" cy="31972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727575"/>
            <a:ext cx="4968875" cy="44815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32" tIns="45266" rIns="90532" bIns="45266"/>
          <a:lstStyle/>
          <a:p>
            <a:pPr defTabSz="906463" eaLnBrk="1" hangingPunct="1">
              <a:spcBef>
                <a:spcPct val="0"/>
              </a:spcBef>
            </a:pPr>
            <a:endParaRPr lang="en-GB" altLang="en-US" sz="2400" smtClean="0">
              <a:latin typeface="TimesNewRomanP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2F2201-9E99-43B8-A9C5-1252B3931655}" type="slidenum">
              <a:rPr lang="en-US" altLang="en-US" sz="1200" smtClean="0">
                <a:latin typeface="Times New Roman" pitchFamily="18" charset="0"/>
              </a:rPr>
              <a:pPr eaLnBrk="1" hangingPunct="1"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63588"/>
            <a:ext cx="4989512" cy="3741737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33925"/>
            <a:ext cx="4975225" cy="4429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731053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76936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3571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1243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07662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2407403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58911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07789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34692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14514" y="6524172"/>
            <a:ext cx="3200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1119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0217189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017339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8582025" y="6477000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fld id="{61410E92-8BC6-4417-A278-F22EC9F4AB43}" type="slidenum">
              <a:rPr lang="en-US" sz="1600" b="1">
                <a:solidFill>
                  <a:schemeClr val="accent2"/>
                </a:solidFill>
              </a:rPr>
              <a:pPr algn="ctr">
                <a:defRPr/>
              </a:pPr>
              <a:t>‹#›</a:t>
            </a:fld>
            <a:endParaRPr lang="en-US" sz="1600" b="1">
              <a:solidFill>
                <a:schemeClr val="accent2"/>
              </a:solidFill>
            </a:endParaRPr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38200" y="1295400"/>
            <a:ext cx="8305800" cy="76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4800600" cy="5867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381000" y="2803525"/>
            <a:ext cx="4191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Mengukur ROI of Training</a:t>
            </a:r>
            <a:endParaRPr lang="en-US" altLang="en-US" sz="6000" b="1" noProof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33" name="Picture 13" descr="780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5688" y="0"/>
            <a:ext cx="4278312" cy="5867400"/>
          </a:xfrm>
          <a:prstGeom prst="rect">
            <a:avLst/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19"/>
          <p:cNvSpPr>
            <a:spLocks noChangeShapeType="1"/>
          </p:cNvSpPr>
          <p:nvPr/>
        </p:nvSpPr>
        <p:spPr bwMode="auto">
          <a:xfrm>
            <a:off x="2667000" y="914400"/>
            <a:ext cx="914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63" name="Text Box 18"/>
          <p:cNvSpPr txBox="1">
            <a:spLocks noChangeArrowheads="1"/>
          </p:cNvSpPr>
          <p:nvPr/>
        </p:nvSpPr>
        <p:spPr bwMode="auto">
          <a:xfrm>
            <a:off x="838200" y="381000"/>
            <a:ext cx="1981200" cy="1384300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3333CC"/>
                </a:solidFill>
              </a:rPr>
              <a:t>Contoh Formulir Reaksi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457200"/>
            <a:ext cx="4800600" cy="5016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dirty="0" err="1"/>
              <a:t>Silakan</a:t>
            </a:r>
            <a:r>
              <a:rPr lang="en-US" sz="1000" b="1" dirty="0"/>
              <a:t> </a:t>
            </a:r>
            <a:r>
              <a:rPr lang="en-US" sz="1000" b="1" dirty="0" err="1"/>
              <a:t>tuliskan</a:t>
            </a:r>
            <a:r>
              <a:rPr lang="en-US" sz="1000" b="1" dirty="0"/>
              <a:t> </a:t>
            </a:r>
            <a:r>
              <a:rPr lang="en-US" sz="1000" b="1" dirty="0" err="1"/>
              <a:t>reaksi</a:t>
            </a:r>
            <a:r>
              <a:rPr lang="en-US" sz="1000" b="1" dirty="0"/>
              <a:t> </a:t>
            </a:r>
            <a:r>
              <a:rPr lang="en-US" sz="1000" b="1" dirty="0" err="1"/>
              <a:t>dan</a:t>
            </a:r>
            <a:r>
              <a:rPr lang="en-US" sz="1000" b="1" dirty="0"/>
              <a:t> </a:t>
            </a:r>
            <a:r>
              <a:rPr lang="en-US" sz="1000" b="1" dirty="0" err="1"/>
              <a:t>komentar</a:t>
            </a:r>
            <a:r>
              <a:rPr lang="en-US" sz="1000" b="1" dirty="0"/>
              <a:t> </a:t>
            </a:r>
            <a:r>
              <a:rPr lang="en-US" sz="1000" b="1" dirty="0" err="1"/>
              <a:t>anda</a:t>
            </a:r>
            <a:r>
              <a:rPr lang="en-US" sz="1000" b="1" dirty="0"/>
              <a:t> </a:t>
            </a:r>
            <a:r>
              <a:rPr lang="en-US" sz="1000" b="1" dirty="0" err="1"/>
              <a:t>secara</a:t>
            </a:r>
            <a:r>
              <a:rPr lang="en-US" sz="1000" b="1" dirty="0"/>
              <a:t> </a:t>
            </a:r>
            <a:r>
              <a:rPr lang="en-US" sz="1000" b="1" dirty="0" err="1"/>
              <a:t>jujur</a:t>
            </a:r>
            <a:r>
              <a:rPr lang="en-US" sz="1000" b="1" dirty="0"/>
              <a:t>. Hal </a:t>
            </a:r>
            <a:r>
              <a:rPr lang="en-US" sz="1000" b="1" dirty="0" err="1"/>
              <a:t>ini</a:t>
            </a:r>
            <a:r>
              <a:rPr lang="en-US" sz="1000" b="1" dirty="0"/>
              <a:t> </a:t>
            </a:r>
            <a:r>
              <a:rPr lang="en-US" sz="1000" b="1" dirty="0" err="1"/>
              <a:t>akan</a:t>
            </a:r>
            <a:r>
              <a:rPr lang="en-US" sz="1000" b="1" dirty="0"/>
              <a:t> </a:t>
            </a:r>
            <a:r>
              <a:rPr lang="en-US" sz="1000" b="1" dirty="0" err="1"/>
              <a:t>membantu</a:t>
            </a:r>
            <a:r>
              <a:rPr lang="en-US" sz="1000" b="1" dirty="0"/>
              <a:t> </a:t>
            </a:r>
            <a:r>
              <a:rPr lang="en-US" sz="1000" b="1" dirty="0" err="1"/>
              <a:t>kami</a:t>
            </a:r>
            <a:r>
              <a:rPr lang="en-US" sz="1000" b="1" dirty="0"/>
              <a:t> </a:t>
            </a:r>
            <a:r>
              <a:rPr lang="en-US" sz="1000" b="1" dirty="0" err="1"/>
              <a:t>mengevaluasi</a:t>
            </a:r>
            <a:r>
              <a:rPr lang="en-US" sz="1000" b="1" dirty="0"/>
              <a:t> program </a:t>
            </a:r>
            <a:r>
              <a:rPr lang="en-US" sz="1000" b="1" dirty="0" err="1"/>
              <a:t>ini</a:t>
            </a:r>
            <a:r>
              <a:rPr lang="en-US" sz="1000" b="1" dirty="0"/>
              <a:t> </a:t>
            </a:r>
            <a:r>
              <a:rPr lang="en-US" sz="1000" b="1" dirty="0" err="1"/>
              <a:t>dan</a:t>
            </a:r>
            <a:r>
              <a:rPr lang="en-US" sz="1000" b="1" dirty="0"/>
              <a:t> </a:t>
            </a:r>
            <a:r>
              <a:rPr lang="en-US" sz="1000" b="1" dirty="0" err="1"/>
              <a:t>meningkatkan</a:t>
            </a:r>
            <a:r>
              <a:rPr lang="en-US" sz="1000" b="1" dirty="0"/>
              <a:t> program </a:t>
            </a:r>
            <a:r>
              <a:rPr lang="en-US" sz="1000" b="1" dirty="0" err="1"/>
              <a:t>di</a:t>
            </a:r>
            <a:r>
              <a:rPr lang="en-US" sz="1000" b="1" dirty="0"/>
              <a:t> </a:t>
            </a:r>
            <a:r>
              <a:rPr lang="en-US" sz="1000" b="1" dirty="0" err="1"/>
              <a:t>masa</a:t>
            </a:r>
            <a:r>
              <a:rPr lang="en-US" sz="1000" b="1" dirty="0"/>
              <a:t> yang </a:t>
            </a:r>
            <a:r>
              <a:rPr lang="en-US" sz="1000" b="1" dirty="0" err="1"/>
              <a:t>akan</a:t>
            </a:r>
            <a:r>
              <a:rPr lang="en-US" sz="1000" b="1" dirty="0"/>
              <a:t> </a:t>
            </a:r>
            <a:r>
              <a:rPr lang="en-US" sz="1000" b="1" dirty="0" err="1"/>
              <a:t>datang</a:t>
            </a:r>
            <a:endParaRPr lang="en-US" sz="1000" b="1" dirty="0"/>
          </a:p>
          <a:p>
            <a:pPr algn="ctr">
              <a:defRPr/>
            </a:pPr>
            <a:endParaRPr lang="en-US" sz="1000" b="1" dirty="0"/>
          </a:p>
          <a:p>
            <a:pPr algn="just">
              <a:defRPr/>
            </a:pPr>
            <a:r>
              <a:rPr lang="en-US" sz="1000" dirty="0"/>
              <a:t>Program	:</a:t>
            </a:r>
          </a:p>
          <a:p>
            <a:pPr algn="just">
              <a:defRPr/>
            </a:pPr>
            <a:r>
              <a:rPr lang="en-US" sz="1000" dirty="0" err="1"/>
              <a:t>Fasilitator</a:t>
            </a:r>
            <a:r>
              <a:rPr lang="en-US" sz="1000" dirty="0"/>
              <a:t>	:</a:t>
            </a:r>
          </a:p>
          <a:p>
            <a:pPr algn="just">
              <a:defRPr/>
            </a:pPr>
            <a:endParaRPr lang="en-US" sz="1000" dirty="0"/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000" dirty="0" err="1"/>
              <a:t>Bagaimana</a:t>
            </a:r>
            <a:r>
              <a:rPr lang="en-US" sz="1000" dirty="0"/>
              <a:t> </a:t>
            </a:r>
            <a:r>
              <a:rPr lang="en-US" sz="1000" dirty="0" err="1"/>
              <a:t>penilaian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mengenai</a:t>
            </a:r>
            <a:r>
              <a:rPr lang="en-US" sz="1000" dirty="0"/>
              <a:t> </a:t>
            </a:r>
            <a:r>
              <a:rPr lang="en-US" sz="1000" dirty="0" err="1"/>
              <a:t>pokok</a:t>
            </a:r>
            <a:r>
              <a:rPr lang="en-US" sz="1000" dirty="0"/>
              <a:t> </a:t>
            </a:r>
            <a:r>
              <a:rPr lang="en-US" sz="1000" dirty="0" err="1"/>
              <a:t>materi</a:t>
            </a:r>
            <a:r>
              <a:rPr lang="en-US" sz="1000" dirty="0"/>
              <a:t> (</a:t>
            </a:r>
            <a:r>
              <a:rPr lang="en-US" sz="1000" dirty="0" err="1"/>
              <a:t>menarik</a:t>
            </a:r>
            <a:r>
              <a:rPr lang="en-US" sz="1000" dirty="0"/>
              <a:t>, </a:t>
            </a:r>
            <a:r>
              <a:rPr lang="en-US" sz="1000" dirty="0" err="1"/>
              <a:t>menguntungkan</a:t>
            </a:r>
            <a:r>
              <a:rPr lang="en-US" sz="1000" dirty="0"/>
              <a:t>, </a:t>
            </a:r>
            <a:r>
              <a:rPr lang="en-US" sz="1000" dirty="0" err="1"/>
              <a:t>dan</a:t>
            </a:r>
            <a:r>
              <a:rPr lang="en-US" sz="1000" dirty="0"/>
              <a:t> lain-lain)</a:t>
            </a:r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r>
              <a:rPr lang="en-US" sz="1000" dirty="0"/>
              <a:t> </a:t>
            </a:r>
            <a:r>
              <a:rPr lang="en-US" sz="1000" dirty="0" err="1"/>
              <a:t>sekali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Sangat</a:t>
            </a:r>
            <a:r>
              <a:rPr lang="en-US" sz="1000" dirty="0"/>
              <a:t> </a:t>
            </a: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Cukup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Kurang</a:t>
            </a:r>
            <a:endParaRPr lang="en-US" sz="1000" dirty="0"/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000" dirty="0" err="1"/>
              <a:t>Bagaimana</a:t>
            </a:r>
            <a:r>
              <a:rPr lang="en-US" sz="1000" dirty="0"/>
              <a:t> </a:t>
            </a:r>
            <a:r>
              <a:rPr lang="en-US" sz="1000" dirty="0" err="1"/>
              <a:t>penilaian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mengenai</a:t>
            </a:r>
            <a:r>
              <a:rPr lang="en-US" sz="1000" dirty="0"/>
              <a:t> </a:t>
            </a:r>
            <a:r>
              <a:rPr lang="en-US" sz="1000" dirty="0" err="1"/>
              <a:t>fasilitatror</a:t>
            </a:r>
            <a:r>
              <a:rPr lang="en-US" sz="1000" dirty="0"/>
              <a:t> ? (</a:t>
            </a:r>
            <a:r>
              <a:rPr lang="en-US" sz="1000" dirty="0" err="1"/>
              <a:t>pengetahuan</a:t>
            </a:r>
            <a:r>
              <a:rPr lang="en-US" sz="1000" dirty="0"/>
              <a:t>, </a:t>
            </a:r>
            <a:r>
              <a:rPr lang="en-US" sz="1000" dirty="0" err="1"/>
              <a:t>kemampuan</a:t>
            </a:r>
            <a:r>
              <a:rPr lang="en-US" sz="1000" dirty="0"/>
              <a:t> </a:t>
            </a:r>
            <a:r>
              <a:rPr lang="en-US" sz="1000" dirty="0" err="1"/>
              <a:t>menyampaikan</a:t>
            </a:r>
            <a:r>
              <a:rPr lang="en-US" sz="1000" dirty="0"/>
              <a:t> </a:t>
            </a:r>
            <a:r>
              <a:rPr lang="en-US" sz="1000" dirty="0" err="1"/>
              <a:t>dan</a:t>
            </a:r>
            <a:r>
              <a:rPr lang="en-US" sz="1000" dirty="0"/>
              <a:t> </a:t>
            </a:r>
            <a:r>
              <a:rPr lang="en-US" sz="1000" dirty="0" err="1"/>
              <a:t>berkomunikasi</a:t>
            </a:r>
            <a:r>
              <a:rPr lang="en-US" sz="1000" dirty="0"/>
              <a:t> ?)</a:t>
            </a:r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r>
              <a:rPr lang="en-US" sz="1000" dirty="0"/>
              <a:t> </a:t>
            </a:r>
            <a:r>
              <a:rPr lang="en-US" sz="1000" dirty="0" err="1"/>
              <a:t>Sekali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Sangat</a:t>
            </a:r>
            <a:r>
              <a:rPr lang="en-US" sz="1000" dirty="0"/>
              <a:t> </a:t>
            </a: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Cukup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Kurang</a:t>
            </a:r>
            <a:endParaRPr lang="en-US" sz="1000" dirty="0"/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000" dirty="0" err="1"/>
              <a:t>Bagaimana</a:t>
            </a:r>
            <a:r>
              <a:rPr lang="en-US" sz="1000" dirty="0"/>
              <a:t> </a:t>
            </a:r>
            <a:r>
              <a:rPr lang="en-US" sz="1000" dirty="0" err="1"/>
              <a:t>penilaian</a:t>
            </a:r>
            <a:r>
              <a:rPr lang="en-US" sz="1000" dirty="0"/>
              <a:t> </a:t>
            </a:r>
            <a:r>
              <a:rPr lang="en-US" sz="1000" dirty="0" err="1"/>
              <a:t>Anda</a:t>
            </a:r>
            <a:r>
              <a:rPr lang="en-US" sz="1000" dirty="0"/>
              <a:t> </a:t>
            </a:r>
            <a:r>
              <a:rPr lang="en-US" sz="1000" dirty="0" err="1"/>
              <a:t>mengenai</a:t>
            </a:r>
            <a:r>
              <a:rPr lang="en-US" sz="1000" dirty="0"/>
              <a:t> </a:t>
            </a:r>
            <a:r>
              <a:rPr lang="en-US" sz="1000" dirty="0" err="1"/>
              <a:t>fasilitas</a:t>
            </a:r>
            <a:r>
              <a:rPr lang="en-US" sz="1000" dirty="0"/>
              <a:t> yang </a:t>
            </a:r>
            <a:r>
              <a:rPr lang="en-US" sz="1000" dirty="0" err="1"/>
              <a:t>ada</a:t>
            </a:r>
            <a:r>
              <a:rPr lang="en-US" sz="1000" dirty="0"/>
              <a:t> ? (</a:t>
            </a:r>
            <a:r>
              <a:rPr lang="en-US" sz="1000" dirty="0" err="1"/>
              <a:t>nyaman</a:t>
            </a:r>
            <a:r>
              <a:rPr lang="en-US" sz="1000" dirty="0"/>
              <a:t>,  </a:t>
            </a:r>
            <a:r>
              <a:rPr lang="en-US" sz="1000" dirty="0" err="1"/>
              <a:t>sesuai</a:t>
            </a:r>
            <a:r>
              <a:rPr lang="en-US" sz="1000" dirty="0"/>
              <a:t>, </a:t>
            </a:r>
            <a:r>
              <a:rPr lang="en-US" sz="1000" dirty="0" err="1"/>
              <a:t>dan</a:t>
            </a:r>
            <a:r>
              <a:rPr lang="en-US" sz="1000" dirty="0"/>
              <a:t> lain-lain)</a:t>
            </a:r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r>
              <a:rPr lang="en-US" sz="1000" dirty="0"/>
              <a:t> </a:t>
            </a:r>
            <a:r>
              <a:rPr lang="en-US" sz="1000" dirty="0" err="1"/>
              <a:t>sekali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Sangat</a:t>
            </a:r>
            <a:r>
              <a:rPr lang="en-US" sz="1000" dirty="0"/>
              <a:t> </a:t>
            </a: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Baik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Cukup</a:t>
            </a:r>
            <a:endParaRPr lang="en-US" sz="1000" dirty="0"/>
          </a:p>
          <a:p>
            <a:pPr marL="685800" lvl="1" indent="-228600" algn="just">
              <a:buFont typeface="+mj-lt"/>
              <a:buAutoNum type="alphaLcPeriod"/>
              <a:defRPr/>
            </a:pPr>
            <a:r>
              <a:rPr lang="en-US" sz="1000" dirty="0" err="1"/>
              <a:t>Kurang</a:t>
            </a:r>
            <a:endParaRPr lang="en-US" sz="1000" dirty="0"/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000" dirty="0" err="1"/>
              <a:t>Apa</a:t>
            </a:r>
            <a:r>
              <a:rPr lang="en-US" sz="1000" dirty="0"/>
              <a:t> yang </a:t>
            </a:r>
            <a:r>
              <a:rPr lang="en-US" sz="1000" dirty="0" err="1"/>
              <a:t>harus</a:t>
            </a:r>
            <a:r>
              <a:rPr lang="en-US" sz="1000" dirty="0"/>
              <a:t> </a:t>
            </a:r>
            <a:r>
              <a:rPr lang="en-US" sz="1000" dirty="0" err="1"/>
              <a:t>dilakukan</a:t>
            </a:r>
            <a:r>
              <a:rPr lang="en-US" sz="1000" dirty="0"/>
              <a:t> </a:t>
            </a:r>
            <a:r>
              <a:rPr lang="en-US" sz="1000" dirty="0" err="1"/>
              <a:t>untuk</a:t>
            </a:r>
            <a:r>
              <a:rPr lang="en-US" sz="1000" dirty="0"/>
              <a:t> </a:t>
            </a:r>
            <a:r>
              <a:rPr lang="en-US" sz="1000" dirty="0" err="1"/>
              <a:t>meningkatkan</a:t>
            </a:r>
            <a:r>
              <a:rPr lang="en-US" sz="1000" dirty="0"/>
              <a:t> program ?</a:t>
            </a:r>
          </a:p>
          <a:p>
            <a:pPr marL="685800" lvl="1" indent="-228600" algn="just">
              <a:defRPr/>
            </a:pPr>
            <a:r>
              <a:rPr lang="en-US" sz="1000" dirty="0"/>
              <a:t>……………………………………………………………………………………..</a:t>
            </a:r>
          </a:p>
          <a:p>
            <a:pPr marL="685800" lvl="1" indent="-228600" algn="just">
              <a:defRPr/>
            </a:pPr>
            <a:r>
              <a:rPr lang="en-US" sz="1000" dirty="0"/>
              <a:t>……………………………………………………………………………………..</a:t>
            </a:r>
          </a:p>
          <a:p>
            <a:pPr marL="685800" lvl="1" indent="-228600" algn="just">
              <a:defRPr/>
            </a:pPr>
            <a:r>
              <a:rPr lang="en-US" sz="1000" dirty="0"/>
              <a:t>……………………………………………………………………………………..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6" name="Text Box 6"/>
          <p:cNvSpPr txBox="1">
            <a:spLocks noChangeArrowheads="1"/>
          </p:cNvSpPr>
          <p:nvPr/>
        </p:nvSpPr>
        <p:spPr bwMode="auto">
          <a:xfrm>
            <a:off x="7620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2 - Learning</a:t>
            </a:r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4038600" y="1600200"/>
            <a:ext cx="4495800" cy="48006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>
              <a:solidFill>
                <a:srgbClr val="3333CC"/>
              </a:solidFill>
            </a:endParaRPr>
          </a:p>
        </p:txBody>
      </p:sp>
      <p:sp>
        <p:nvSpPr>
          <p:cNvPr id="16388" name="AutoShape 8"/>
          <p:cNvSpPr>
            <a:spLocks noChangeArrowheads="1"/>
          </p:cNvSpPr>
          <p:nvPr/>
        </p:nvSpPr>
        <p:spPr bwMode="auto">
          <a:xfrm>
            <a:off x="457200" y="2971800"/>
            <a:ext cx="2438400" cy="16764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343400" y="1898650"/>
            <a:ext cx="38862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191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/>
              <a:t>Measuring Learning mencakup hal-hal berikut :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en-US"/>
              <a:t>Pengetahuan apa yang telah dipelajari?</a:t>
            </a:r>
          </a:p>
          <a:p>
            <a:pPr lvl="1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en-US"/>
              <a:t>Kemampuan apa yang telah dibangun atau dikembangkan?</a:t>
            </a:r>
          </a:p>
        </p:txBody>
      </p:sp>
      <p:sp>
        <p:nvSpPr>
          <p:cNvPr id="440330" name="Text Box 10"/>
          <p:cNvSpPr txBox="1">
            <a:spLocks noChangeArrowheads="1"/>
          </p:cNvSpPr>
          <p:nvPr/>
        </p:nvSpPr>
        <p:spPr bwMode="auto">
          <a:xfrm>
            <a:off x="533400" y="33528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2 - Learning</a:t>
            </a:r>
          </a:p>
        </p:txBody>
      </p:sp>
      <p:sp>
        <p:nvSpPr>
          <p:cNvPr id="16391" name="AutoShape 11"/>
          <p:cNvSpPr>
            <a:spLocks/>
          </p:cNvSpPr>
          <p:nvPr/>
        </p:nvSpPr>
        <p:spPr bwMode="auto">
          <a:xfrm>
            <a:off x="3124200" y="2133600"/>
            <a:ext cx="457200" cy="3429000"/>
          </a:xfrm>
          <a:prstGeom prst="leftBrace">
            <a:avLst>
              <a:gd name="adj1" fmla="val 62500"/>
              <a:gd name="adj2" fmla="val 50000"/>
            </a:avLst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85800" y="1524000"/>
            <a:ext cx="7924800" cy="5029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066800" y="1743075"/>
            <a:ext cx="73152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Gunakan kontrol grup jika dirasa perlu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Evaluasi pengetahuan, kemampuan, dan/atau sikap baik sebelum dan sesudah program dilaksanakan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Gunakan tes tertulis untuk mengukur pengetahuan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Gunakan tes kinerja untuk mengukur kemampuan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Dapatkan 100% response dengan segera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/>
              <a:t>Gunakan hasil evaluasi untuk mengambil tindakan yang tepat</a:t>
            </a: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Pedoman untuk Evaluasi Level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“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Measuring Learning</a:t>
            </a:r>
            <a:r>
              <a:rPr lang="en-US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486400" cy="3505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Tes untuk Mengukur Learning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Tingkat 3 – Behaviour Application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038600" y="1752600"/>
            <a:ext cx="4495800" cy="457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>
              <a:solidFill>
                <a:srgbClr val="3333CC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762000" y="2971800"/>
            <a:ext cx="2133600" cy="16764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343400" y="1905000"/>
            <a:ext cx="38862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Frekuensi penerapan atau aplikasi keahlian/ pengetahuan/ attitude baru yang telah dipelajari dalam training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Efektivitas penerapan keahlian/ pengetahuan/ attitude</a:t>
            </a:r>
          </a:p>
        </p:txBody>
      </p:sp>
      <p:sp>
        <p:nvSpPr>
          <p:cNvPr id="448518" name="Text Box 6"/>
          <p:cNvSpPr txBox="1">
            <a:spLocks noChangeArrowheads="1"/>
          </p:cNvSpPr>
          <p:nvPr/>
        </p:nvSpPr>
        <p:spPr bwMode="auto">
          <a:xfrm>
            <a:off x="914400" y="315595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Tingkat 3 – Behaviour Application</a:t>
            </a:r>
          </a:p>
        </p:txBody>
      </p:sp>
      <p:sp>
        <p:nvSpPr>
          <p:cNvPr id="18439" name="AutoShape 7"/>
          <p:cNvSpPr>
            <a:spLocks/>
          </p:cNvSpPr>
          <p:nvPr/>
        </p:nvSpPr>
        <p:spPr bwMode="auto">
          <a:xfrm>
            <a:off x="3124200" y="2133600"/>
            <a:ext cx="457200" cy="3429000"/>
          </a:xfrm>
          <a:prstGeom prst="leftBrace">
            <a:avLst>
              <a:gd name="adj1" fmla="val 62500"/>
              <a:gd name="adj2" fmla="val 50000"/>
            </a:avLst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85800" y="1524000"/>
            <a:ext cx="7924800" cy="5029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/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Panduan untuk Evaluasi Level 3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1695450"/>
            <a:ext cx="73152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2000"/>
              <a:t>Gunakan kontrol grup jika memungkinkan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2000"/>
              <a:t>Sediakan jarak waktu – minimal 6 bulan – guna memberikan kesempatan bagi adanya perubahan perilaku dan penerapan materi pelatihan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2000"/>
              <a:t>Evaluasi dilakukan sebelum dan 6 bulan sesudah program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2000"/>
              <a:t>Lakukan survei atau interview kepada supervisor langsung atau bawahan peserta pelatihan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AutoNum type="arabicPeriod"/>
            </a:pPr>
            <a:r>
              <a:rPr lang="en-US" altLang="en-US" sz="2000"/>
              <a:t>Ulangi evaluasi pada waktu yang tepat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2200" b="1" noProof="1" smtClean="0">
                <a:latin typeface="Arial" pitchFamily="34" charset="0"/>
              </a:rPr>
              <a:t>Contoh Kuesioner untuk Mengukur Perilaku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382000" cy="41148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en-US" sz="1400" b="1" i="1" noProof="1" smtClean="0">
                <a:latin typeface="Arial" pitchFamily="34" charset="0"/>
              </a:rPr>
              <a:t>Petunjuk: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1400" noProof="1" smtClean="0">
                <a:latin typeface="Arial" pitchFamily="34" charset="0"/>
              </a:rPr>
              <a:t>Tujuan dari kuesioner ini adalah untuk melihat sampai sejauh mana para peserta pelatihan kepemimpinan yang diadakan baru-baru ini telah menerapkan apa yang mereka pelajari dalam pekerjaan mereka saat ini.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1400" noProof="1" smtClean="0">
                <a:latin typeface="Arial" pitchFamily="34" charset="0"/>
              </a:rPr>
              <a:t>Hasil dari survei ini akan membantu kami menilai efektifitas program pelatihan ini dan mendapatkan cara-cara untuk membuatnya lebih praktis bagi para peserta.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1400" noProof="1" smtClean="0">
                <a:latin typeface="Arial" pitchFamily="34" charset="0"/>
              </a:rPr>
              <a:t>Berikan jawaban yang jujur. Nama anda tidak perlu dituliskan, sehingga kerahasiaan jawaban anda dapat dijamin.</a:t>
            </a:r>
          </a:p>
          <a:p>
            <a:pPr eaLnBrk="1" hangingPunct="1">
              <a:lnSpc>
                <a:spcPct val="115000"/>
              </a:lnSpc>
            </a:pPr>
            <a:endParaRPr lang="en-US" altLang="en-US" sz="1400" noProof="1" smtClean="0">
              <a:latin typeface="Arial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en-US" sz="1400" noProof="1" smtClean="0">
                <a:latin typeface="Arial" pitchFamily="34" charset="0"/>
              </a:rPr>
              <a:t>Lingkari jawaban yang anda anggap sesuai untuk setiap pertanyaan.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en-US" sz="1400" noProof="1" smtClean="0">
                <a:latin typeface="Arial" pitchFamily="34" charset="0"/>
              </a:rPr>
              <a:t>5 = Jauh Lebih Banyak   4 = Lebih Banyak   3 = Sama Saja   2 = Lebih sedikit    1 = Jauh Lebih Sedikit</a:t>
            </a:r>
          </a:p>
        </p:txBody>
      </p:sp>
      <p:pic>
        <p:nvPicPr>
          <p:cNvPr id="2050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7162800" cy="2551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2200" b="1" noProof="1" smtClean="0">
                <a:latin typeface="Arial" pitchFamily="34" charset="0"/>
              </a:rPr>
              <a:t>Contoh Kuesioner untuk Mengukur Perilaku </a:t>
            </a:r>
            <a:r>
              <a:rPr lang="en-US" altLang="en-US" sz="2200" b="1" i="1" noProof="1" smtClean="0">
                <a:latin typeface="Arial" pitchFamily="34" charset="0"/>
              </a:rPr>
              <a:t>(lanjutan)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210550" cy="592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noProof="1"/>
              <a:t>Lingkari jawaban yang anda anggap sesuai untuk setiap pertanyaan.</a:t>
            </a:r>
          </a:p>
          <a:p>
            <a:pPr>
              <a:spcBef>
                <a:spcPct val="20000"/>
              </a:spcBef>
            </a:pPr>
            <a:r>
              <a:rPr lang="en-US" altLang="en-US" sz="1400" noProof="1"/>
              <a:t>5 = Jauh Lebih Banyak   4 = Lebih Banyak   3 = Sama Saja   2 = Lebih sedikit    1 = Jauh Lebih Sedikit</a:t>
            </a:r>
            <a:endParaRPr lang="en-US" altLang="en-US" sz="1800" noProof="1"/>
          </a:p>
        </p:txBody>
      </p:sp>
      <p:pic>
        <p:nvPicPr>
          <p:cNvPr id="3074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86600" cy="3538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Tingkat  4 – Business Impact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038600" y="1600200"/>
            <a:ext cx="4495800" cy="4953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>
              <a:solidFill>
                <a:srgbClr val="3333CC"/>
              </a:solidFill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62000" y="2971800"/>
            <a:ext cx="21336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>
              <a:solidFill>
                <a:schemeClr val="bg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43400" y="1771650"/>
            <a:ext cx="39624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Menunjukkan sejauh mana program pelatihan memberikan dampak bagi : 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Produktifitas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Kualitas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Waktu Respon  terhadap Keluhan 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Kontrol Beaya 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Kepuasan Pegawai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Kepuasan Customer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</a:rPr>
              <a:t>Lainnya</a:t>
            </a:r>
          </a:p>
        </p:txBody>
      </p:sp>
      <p:sp>
        <p:nvSpPr>
          <p:cNvPr id="462854" name="Text Box 6"/>
          <p:cNvSpPr txBox="1">
            <a:spLocks noChangeArrowheads="1"/>
          </p:cNvSpPr>
          <p:nvPr/>
        </p:nvSpPr>
        <p:spPr bwMode="auto">
          <a:xfrm>
            <a:off x="914400" y="315595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Level 4 – Business Impact</a:t>
            </a: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124200" y="2133600"/>
            <a:ext cx="457200" cy="3429000"/>
          </a:xfrm>
          <a:prstGeom prst="leftBrace">
            <a:avLst>
              <a:gd name="adj1" fmla="val 62500"/>
              <a:gd name="adj2" fmla="val 50000"/>
            </a:avLst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ChangeArrowheads="1"/>
          </p:cNvSpPr>
          <p:nvPr/>
        </p:nvSpPr>
        <p:spPr bwMode="auto">
          <a:xfrm>
            <a:off x="762000" y="635000"/>
            <a:ext cx="3348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Indikator Performa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1498600"/>
            <a:ext cx="47720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000" b="1"/>
              <a:t>INIKATOR HARD DATA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/>
              <a:t> Durasi Downtime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Jumlah produk yang rusak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Volume penjualan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Unit Produksi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Indek kepuasan pelanggan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Waktu response atas suatu perintah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Jumlah kecelakaan kerja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Lainnya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601788"/>
            <a:ext cx="7391400" cy="2986087"/>
          </a:xfrm>
          <a:prstGeom prst="rect">
            <a:avLst/>
          </a:prstGeom>
          <a:solidFill>
            <a:srgbClr val="33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9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bg1"/>
                </a:solidFill>
              </a:rPr>
              <a:t>Mengukur Efektivitas Program Pelatihan</a:t>
            </a:r>
          </a:p>
          <a:p>
            <a:pPr eaLnBrk="1" hangingPunct="1">
              <a:lnSpc>
                <a:spcPct val="130000"/>
              </a:lnSpc>
              <a:spcBef>
                <a:spcPct val="9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bg1"/>
                </a:solidFill>
              </a:rPr>
              <a:t>Mengukur  ‘Return on Investment’ Pelatihan</a:t>
            </a:r>
          </a:p>
          <a:p>
            <a:pPr eaLnBrk="1" hangingPunct="1">
              <a:lnSpc>
                <a:spcPct val="130000"/>
              </a:lnSpc>
              <a:spcBef>
                <a:spcPct val="9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bg1"/>
                </a:solidFill>
              </a:rPr>
              <a:t>Meningkatkan Efektivitas dan ROI Pelatihan</a:t>
            </a:r>
          </a:p>
          <a:p>
            <a:pPr eaLnBrk="1" hangingPunct="1">
              <a:lnSpc>
                <a:spcPct val="130000"/>
              </a:lnSpc>
              <a:spcBef>
                <a:spcPct val="90000"/>
              </a:spcBef>
            </a:pPr>
            <a:endParaRPr lang="en-US" altLang="en-US" sz="2400" b="1" noProof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762000" y="711200"/>
            <a:ext cx="299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Indikator Kinerja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98525" y="1574800"/>
            <a:ext cx="5588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000" b="1"/>
              <a:t>INDIKATOR SOFT DATA (intangible impacts)</a:t>
            </a:r>
          </a:p>
          <a:p>
            <a:pPr>
              <a:lnSpc>
                <a:spcPct val="130000"/>
              </a:lnSpc>
            </a:pPr>
            <a:r>
              <a:rPr lang="en-US" altLang="en-US" sz="2000"/>
              <a:t>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Kepuasan kerja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Hubungan kerja yang kondusif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Komunikasi yang efektif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Tingkat stress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/>
              <a:t> Kualitas dalam mengambil keputusan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762000" y="609600"/>
            <a:ext cx="6078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: Mengukur Hasil Pelatihan</a:t>
            </a:r>
          </a:p>
        </p:txBody>
      </p:sp>
      <p:pic>
        <p:nvPicPr>
          <p:cNvPr id="24579" name="Object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55149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20732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80000"/>
              </a:spcBef>
            </a:pPr>
            <a:r>
              <a:rPr lang="en-US" altLang="en-US" sz="1800" b="1"/>
              <a:t>Program : Pelatihan </a:t>
            </a: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TQM</a:t>
            </a:r>
          </a:p>
          <a:p>
            <a:pPr eaLnBrk="1" hangingPunct="1">
              <a:lnSpc>
                <a:spcPct val="130000"/>
              </a:lnSpc>
              <a:spcBef>
                <a:spcPct val="80000"/>
              </a:spcBef>
            </a:pPr>
            <a:r>
              <a:rPr lang="en-US" altLang="en-US" sz="1800" b="1"/>
              <a:t>Hasil setelah 6 bulan pelatihan, jumlah kerusakan turun menjadi 80 unit/hari</a:t>
            </a:r>
            <a:endParaRPr lang="en-US" altLang="en-US" sz="1800" b="1" noProof="1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1143000" cy="346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bg1"/>
                </a:solidFill>
              </a:rPr>
              <a:t>120 unit</a:t>
            </a:r>
            <a:endParaRPr lang="en-US" altLang="en-US" sz="1600" b="1" noProof="1">
              <a:solidFill>
                <a:schemeClr val="bg1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010400" y="3505200"/>
            <a:ext cx="849313" cy="346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bg1"/>
                </a:solidFill>
              </a:rPr>
              <a:t>80 unit</a:t>
            </a:r>
            <a:endParaRPr lang="en-US" altLang="en-US" sz="1600" b="1" noProof="1">
              <a:solidFill>
                <a:schemeClr val="bg1"/>
              </a:solidFill>
            </a:endParaRPr>
          </a:p>
        </p:txBody>
      </p:sp>
      <p:sp>
        <p:nvSpPr>
          <p:cNvPr id="468999" name="Text Box 7"/>
          <p:cNvSpPr txBox="1">
            <a:spLocks noChangeArrowheads="1"/>
          </p:cNvSpPr>
          <p:nvPr/>
        </p:nvSpPr>
        <p:spPr bwMode="auto">
          <a:xfrm>
            <a:off x="4267200" y="6034088"/>
            <a:ext cx="221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Sebelum Pelatihan</a:t>
            </a:r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6835775" y="59690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Setelah pelatihan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ject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55149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42" name="Rectangle 2"/>
          <p:cNvSpPr>
            <a:spLocks noChangeArrowheads="1"/>
          </p:cNvSpPr>
          <p:nvPr/>
        </p:nvSpPr>
        <p:spPr bwMode="auto">
          <a:xfrm>
            <a:off x="762000" y="609600"/>
            <a:ext cx="6078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: Mengukur Hasil Pelatihan</a:t>
            </a:r>
          </a:p>
        </p:txBody>
      </p:sp>
      <p:sp>
        <p:nvSpPr>
          <p:cNvPr id="471043" name="Text Box 3"/>
          <p:cNvSpPr txBox="1">
            <a:spLocks noChangeArrowheads="1"/>
          </p:cNvSpPr>
          <p:nvPr/>
        </p:nvSpPr>
        <p:spPr bwMode="auto">
          <a:xfrm>
            <a:off x="822325" y="1524000"/>
            <a:ext cx="23018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1800" b="1"/>
              <a:t>Program 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Pelatihan Penjualan</a:t>
            </a:r>
          </a:p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lang="en-US" altLang="en-US" sz="1800" b="1"/>
              <a:t>Hasil setelah 6 bulan pelatihan, jumlah penjualan dari setiap salesman meningkat menjadi 30 unit/bulan.</a:t>
            </a:r>
            <a:endParaRPr lang="en-US" altLang="en-US" sz="1800" b="1" noProof="1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990600" cy="346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20 unit</a:t>
            </a:r>
            <a:endParaRPr lang="en-US" altLang="en-US" sz="1600" b="1" noProof="1">
              <a:solidFill>
                <a:schemeClr val="bg1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010400" y="2819400"/>
            <a:ext cx="849313" cy="346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bg1"/>
                </a:solidFill>
              </a:rPr>
              <a:t>30 unit</a:t>
            </a:r>
            <a:endParaRPr lang="en-US" altLang="en-US" sz="1600" b="1" noProof="1">
              <a:solidFill>
                <a:schemeClr val="bg1"/>
              </a:solidFill>
            </a:endParaRPr>
          </a:p>
        </p:txBody>
      </p:sp>
      <p:sp>
        <p:nvSpPr>
          <p:cNvPr id="471050" name="Text Box 10"/>
          <p:cNvSpPr txBox="1">
            <a:spLocks noChangeArrowheads="1"/>
          </p:cNvSpPr>
          <p:nvPr/>
        </p:nvSpPr>
        <p:spPr bwMode="auto">
          <a:xfrm>
            <a:off x="4267200" y="5969000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Sebelum pelatihan</a:t>
            </a:r>
          </a:p>
        </p:txBody>
      </p:sp>
      <p:sp>
        <p:nvSpPr>
          <p:cNvPr id="471051" name="Text Box 11"/>
          <p:cNvSpPr txBox="1">
            <a:spLocks noChangeArrowheads="1"/>
          </p:cNvSpPr>
          <p:nvPr/>
        </p:nvSpPr>
        <p:spPr bwMode="auto">
          <a:xfrm>
            <a:off x="6835775" y="59690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Setelah pelatihan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838200" y="1295400"/>
            <a:ext cx="8305800" cy="2590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1600200" y="1600200"/>
            <a:ext cx="71628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US" alt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Mengukur </a:t>
            </a:r>
          </a:p>
          <a:p>
            <a:pPr algn="r">
              <a:lnSpc>
                <a:spcPct val="110000"/>
              </a:lnSpc>
            </a:pPr>
            <a:r>
              <a:rPr lang="en-US" alt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Return on Investment Pelatihan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Text Box 2"/>
          <p:cNvSpPr txBox="1">
            <a:spLocks noChangeArrowheads="1"/>
          </p:cNvSpPr>
          <p:nvPr/>
        </p:nvSpPr>
        <p:spPr bwMode="auto">
          <a:xfrm>
            <a:off x="838200" y="635000"/>
            <a:ext cx="705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5 : Return on Investment Pelatihan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2209800" cy="1006475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800" b="1"/>
              <a:t>Level 1 - Reaction</a:t>
            </a:r>
          </a:p>
          <a:p>
            <a:pPr algn="ctr" eaLnBrk="1" hangingPunct="1">
              <a:lnSpc>
                <a:spcPct val="110000"/>
              </a:lnSpc>
            </a:pPr>
            <a:endParaRPr lang="en-US" altLang="en-US" sz="1800" b="1"/>
          </a:p>
          <a:p>
            <a:pPr algn="ctr" eaLnBrk="1" hangingPunct="1">
              <a:lnSpc>
                <a:spcPct val="110000"/>
              </a:lnSpc>
            </a:pPr>
            <a:endParaRPr lang="en-US" altLang="en-US" sz="1800" b="1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057400" y="2419350"/>
            <a:ext cx="2286000" cy="1006475"/>
          </a:xfrm>
          <a:prstGeom prst="rect">
            <a:avLst/>
          </a:prstGeom>
          <a:solidFill>
            <a:srgbClr val="99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800" b="1"/>
              <a:t>Level 2 - Learning</a:t>
            </a:r>
          </a:p>
          <a:p>
            <a:pPr algn="ctr" eaLnBrk="1" hangingPunct="1">
              <a:lnSpc>
                <a:spcPct val="110000"/>
              </a:lnSpc>
            </a:pPr>
            <a:endParaRPr lang="en-US" altLang="en-US" sz="1800" b="1"/>
          </a:p>
          <a:p>
            <a:pPr algn="ctr" eaLnBrk="1" hangingPunct="1">
              <a:lnSpc>
                <a:spcPct val="110000"/>
              </a:lnSpc>
            </a:pPr>
            <a:endParaRPr lang="en-US" altLang="en-US" sz="1800" b="1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43200" y="3181350"/>
            <a:ext cx="2209800" cy="1006475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800" b="1"/>
              <a:t>Level 3 – Behavior Application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 b="1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886200" y="3867150"/>
            <a:ext cx="2057400" cy="1006475"/>
          </a:xfrm>
          <a:prstGeom prst="rect">
            <a:avLst/>
          </a:prstGeom>
          <a:solidFill>
            <a:srgbClr val="33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800" b="1"/>
              <a:t>Level 4 – Business Impact</a:t>
            </a:r>
          </a:p>
          <a:p>
            <a:pPr algn="ctr" eaLnBrk="1" hangingPunct="1">
              <a:lnSpc>
                <a:spcPct val="110000"/>
              </a:lnSpc>
            </a:pPr>
            <a:endParaRPr lang="en-US" altLang="en-US" sz="1800" b="1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800600" y="4781550"/>
            <a:ext cx="2057400" cy="1006475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800" b="1"/>
              <a:t>Level 5 – Return on Investment Pelatihan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73914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Kriteria Pemilihan Program untuk Evaluasi Level 4 dan 5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3400" y="1617663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/>
              <a:t>Arti penting program pelatihan dalam kaitannya dengan strategi bisnis perusahaan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/>
              <a:t>Biaya program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noProof="1"/>
              <a:t>Visibilit</a:t>
            </a:r>
            <a:r>
              <a:rPr lang="en-US" altLang="en-US"/>
              <a:t>as</a:t>
            </a:r>
            <a:r>
              <a:rPr lang="en-US" altLang="en-US" noProof="1"/>
              <a:t> program</a:t>
            </a:r>
            <a:endParaRPr lang="en-US" altLang="en-US"/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/>
              <a:t>Jumlah target peserta 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/>
              <a:t>Tingkat komitmen dan dukungan manajemen</a:t>
            </a:r>
            <a:endParaRPr lang="en-US" altLang="en-US" noProof="1">
              <a:latin typeface="EPKNMO+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3914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60000"/>
              </a:spcBef>
            </a:pPr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Keuntungan dari ROI Pelatihan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600200"/>
            <a:ext cx="74676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2400"/>
              <a:t>Mengukur kontribusi 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2400"/>
              <a:t>Mengatur prioritas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2400"/>
              <a:t>Fokus pada hasil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2400"/>
              <a:t>Mengubah persepsi manajemen tentang makna pelatihan</a:t>
            </a:r>
            <a:endParaRPr lang="en-US" altLang="en-US" sz="2400" noProof="1">
              <a:latin typeface="EPKNMO+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4"/>
          <p:cNvSpPr>
            <a:spLocks noChangeArrowheads="1"/>
          </p:cNvSpPr>
          <p:nvPr/>
        </p:nvSpPr>
        <p:spPr bwMode="auto">
          <a:xfrm>
            <a:off x="5943600" y="281940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99CC00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3" name="AutoShape 25"/>
          <p:cNvSpPr>
            <a:spLocks noChangeArrowheads="1"/>
          </p:cNvSpPr>
          <p:nvPr/>
        </p:nvSpPr>
        <p:spPr bwMode="auto">
          <a:xfrm>
            <a:off x="5943600" y="4876800"/>
            <a:ext cx="5334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4" name="AutoShape 23"/>
          <p:cNvSpPr>
            <a:spLocks noChangeArrowheads="1"/>
          </p:cNvSpPr>
          <p:nvPr/>
        </p:nvSpPr>
        <p:spPr bwMode="auto">
          <a:xfrm>
            <a:off x="4800600" y="2133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5" name="AutoShape 22"/>
          <p:cNvSpPr>
            <a:spLocks noChangeArrowheads="1"/>
          </p:cNvSpPr>
          <p:nvPr/>
        </p:nvSpPr>
        <p:spPr bwMode="auto">
          <a:xfrm>
            <a:off x="2514600" y="2133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6" name="AutoShape 14"/>
          <p:cNvSpPr>
            <a:spLocks noChangeArrowheads="1"/>
          </p:cNvSpPr>
          <p:nvPr/>
        </p:nvSpPr>
        <p:spPr bwMode="auto">
          <a:xfrm>
            <a:off x="3048000" y="1752600"/>
            <a:ext cx="1828800" cy="1219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7" name="AutoShape 15"/>
          <p:cNvSpPr>
            <a:spLocks noChangeArrowheads="1"/>
          </p:cNvSpPr>
          <p:nvPr/>
        </p:nvSpPr>
        <p:spPr bwMode="auto">
          <a:xfrm>
            <a:off x="5257800" y="1752600"/>
            <a:ext cx="1828800" cy="1219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0728" name="AutoShape 12"/>
          <p:cNvSpPr>
            <a:spLocks noChangeArrowheads="1"/>
          </p:cNvSpPr>
          <p:nvPr/>
        </p:nvSpPr>
        <p:spPr bwMode="auto">
          <a:xfrm>
            <a:off x="762000" y="1752600"/>
            <a:ext cx="1828800" cy="1219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838200" y="501650"/>
            <a:ext cx="46037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ROI Pelatihan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1966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Mengumpulkan</a:t>
            </a:r>
          </a:p>
          <a:p>
            <a:pPr algn="ctr"/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2895600" y="1828800"/>
            <a:ext cx="210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Mengisolasi </a:t>
            </a:r>
          </a:p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Efek Pelatihan</a:t>
            </a:r>
          </a:p>
        </p:txBody>
      </p:sp>
      <p:sp>
        <p:nvSpPr>
          <p:cNvPr id="253965" name="Text Box 13"/>
          <p:cNvSpPr txBox="1">
            <a:spLocks noChangeArrowheads="1"/>
          </p:cNvSpPr>
          <p:nvPr/>
        </p:nvSpPr>
        <p:spPr bwMode="auto">
          <a:xfrm>
            <a:off x="5257800" y="1828800"/>
            <a:ext cx="18288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Mengkonversi data menjadi rupiah</a:t>
            </a:r>
          </a:p>
        </p:txBody>
      </p:sp>
      <p:sp>
        <p:nvSpPr>
          <p:cNvPr id="30733" name="AutoShape 16"/>
          <p:cNvSpPr>
            <a:spLocks noChangeArrowheads="1"/>
          </p:cNvSpPr>
          <p:nvPr/>
        </p:nvSpPr>
        <p:spPr bwMode="auto">
          <a:xfrm>
            <a:off x="5334000" y="3581400"/>
            <a:ext cx="1828800" cy="1219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5334000" y="3800475"/>
            <a:ext cx="1828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Menghitung ROI Pelatihan</a:t>
            </a:r>
          </a:p>
        </p:txBody>
      </p:sp>
      <p:sp>
        <p:nvSpPr>
          <p:cNvPr id="30735" name="AutoShape 18"/>
          <p:cNvSpPr>
            <a:spLocks noChangeArrowheads="1"/>
          </p:cNvSpPr>
          <p:nvPr/>
        </p:nvSpPr>
        <p:spPr bwMode="auto">
          <a:xfrm>
            <a:off x="5334000" y="5257800"/>
            <a:ext cx="1828800" cy="12192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53971" name="Text Box 19"/>
          <p:cNvSpPr txBox="1">
            <a:spLocks noChangeArrowheads="1"/>
          </p:cNvSpPr>
          <p:nvPr/>
        </p:nvSpPr>
        <p:spPr bwMode="auto">
          <a:xfrm>
            <a:off x="5334000" y="5334000"/>
            <a:ext cx="1828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Mengitung biaya program</a:t>
            </a:r>
          </a:p>
        </p:txBody>
      </p:sp>
      <p:sp>
        <p:nvSpPr>
          <p:cNvPr id="30737" name="AutoShape 20"/>
          <p:cNvSpPr>
            <a:spLocks noChangeArrowheads="1"/>
          </p:cNvSpPr>
          <p:nvPr/>
        </p:nvSpPr>
        <p:spPr bwMode="auto">
          <a:xfrm>
            <a:off x="2971800" y="3505200"/>
            <a:ext cx="1828800" cy="1219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53973" name="Text Box 21"/>
          <p:cNvSpPr txBox="1">
            <a:spLocks noChangeArrowheads="1"/>
          </p:cNvSpPr>
          <p:nvPr/>
        </p:nvSpPr>
        <p:spPr bwMode="auto">
          <a:xfrm>
            <a:off x="2971800" y="3581400"/>
            <a:ext cx="18288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Mengenali Intangible Benefits</a:t>
            </a:r>
          </a:p>
        </p:txBody>
      </p:sp>
      <p:sp>
        <p:nvSpPr>
          <p:cNvPr id="30739" name="Line 27"/>
          <p:cNvSpPr>
            <a:spLocks noChangeShapeType="1"/>
          </p:cNvSpPr>
          <p:nvPr/>
        </p:nvSpPr>
        <p:spPr bwMode="auto">
          <a:xfrm>
            <a:off x="3733800" y="3124200"/>
            <a:ext cx="2133600" cy="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0" name="Line 28"/>
          <p:cNvSpPr>
            <a:spLocks noChangeShapeType="1"/>
          </p:cNvSpPr>
          <p:nvPr/>
        </p:nvSpPr>
        <p:spPr bwMode="auto">
          <a:xfrm>
            <a:off x="3733800" y="3124200"/>
            <a:ext cx="0" cy="3810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2057400" y="1676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Net Program Benefits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2057400" y="2270125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Program Costs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4724400" y="2057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100</a:t>
            </a:r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 flipV="1">
            <a:off x="2133600" y="2209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762000" y="501650"/>
            <a:ext cx="65595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Rumus Return on Investment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762000" y="203835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ROI =</a:t>
            </a:r>
            <a:endParaRPr lang="en-US" sz="1800" b="1" noProof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838200" y="2895600"/>
            <a:ext cx="70866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Contoh :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Biaya 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per program (25 </a:t>
            </a: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peserta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$ 88,500</a:t>
            </a:r>
            <a:endParaRPr lang="en-US" altLang="en-US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Char char="•"/>
            </a:pP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Keuntungan 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per program (</a:t>
            </a: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tahun 1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r>
              <a:rPr lang="en-US" alt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		</a:t>
            </a:r>
            <a:r>
              <a:rPr lang="en-US" altLang="en-US" sz="1800" b="1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$230,625</a:t>
            </a:r>
          </a:p>
        </p:txBody>
      </p:sp>
      <p:sp>
        <p:nvSpPr>
          <p:cNvPr id="31753" name="Line 15"/>
          <p:cNvSpPr>
            <a:spLocks noChangeShapeType="1"/>
          </p:cNvSpPr>
          <p:nvPr/>
        </p:nvSpPr>
        <p:spPr bwMode="auto">
          <a:xfrm>
            <a:off x="2438400" y="524668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16" name="Rectangle 16"/>
          <p:cNvSpPr>
            <a:spLocks noChangeArrowheads="1"/>
          </p:cNvSpPr>
          <p:nvPr/>
        </p:nvSpPr>
        <p:spPr bwMode="auto">
          <a:xfrm>
            <a:off x="2362200" y="47132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$ 230,625 – 88,500</a:t>
            </a:r>
            <a:endParaRPr lang="en-US" sz="1800" b="1" noProof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56017" name="Text Box 17"/>
          <p:cNvSpPr txBox="1">
            <a:spLocks noChangeArrowheads="1"/>
          </p:cNvSpPr>
          <p:nvPr/>
        </p:nvSpPr>
        <p:spPr bwMode="auto">
          <a:xfrm>
            <a:off x="2895600" y="54244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$ 88,500</a:t>
            </a:r>
            <a:endParaRPr lang="en-US" sz="1800" b="1" noProof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56018" name="Text Box 18"/>
          <p:cNvSpPr txBox="1">
            <a:spLocks noChangeArrowheads="1"/>
          </p:cNvSpPr>
          <p:nvPr/>
        </p:nvSpPr>
        <p:spPr bwMode="auto">
          <a:xfrm>
            <a:off x="1295400" y="5119688"/>
            <a:ext cx="78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ROI =</a:t>
            </a:r>
            <a:endParaRPr lang="en-US" sz="1800" b="1" noProof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56019" name="Text Box 19"/>
          <p:cNvSpPr txBox="1">
            <a:spLocks noChangeArrowheads="1"/>
          </p:cNvSpPr>
          <p:nvPr/>
        </p:nvSpPr>
        <p:spPr bwMode="auto">
          <a:xfrm>
            <a:off x="4876800" y="5119688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100</a:t>
            </a:r>
            <a:endParaRPr lang="en-US" sz="1800" b="1" noProof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56020" name="Text Box 20"/>
          <p:cNvSpPr txBox="1">
            <a:spLocks noChangeArrowheads="1"/>
          </p:cNvSpPr>
          <p:nvPr/>
        </p:nvSpPr>
        <p:spPr bwMode="auto">
          <a:xfrm>
            <a:off x="1281113" y="6172200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ROI =        161 %</a:t>
            </a:r>
            <a:endParaRPr lang="en-US" sz="2000" b="1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8"/>
          <p:cNvSpPr>
            <a:spLocks noChangeArrowheads="1"/>
          </p:cNvSpPr>
          <p:nvPr/>
        </p:nvSpPr>
        <p:spPr bwMode="auto">
          <a:xfrm>
            <a:off x="4038600" y="1676400"/>
            <a:ext cx="4572000" cy="2667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838200" y="425450"/>
            <a:ext cx="46545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Mengumpulkan Data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267200" y="1828800"/>
            <a:ext cx="42672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  <a:spcBef>
                <a:spcPct val="8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Mengenali indikator kinerja yang tepat</a:t>
            </a:r>
          </a:p>
          <a:p>
            <a:pPr>
              <a:lnSpc>
                <a:spcPct val="125000"/>
              </a:lnSpc>
              <a:spcBef>
                <a:spcPct val="8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Mengembangkan rencana pengumpulan data</a:t>
            </a:r>
            <a:endParaRPr lang="en-US" altLang="en-US" i="1">
              <a:solidFill>
                <a:schemeClr val="bg1"/>
              </a:solidFill>
            </a:endParaRPr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457200" y="2133600"/>
            <a:ext cx="2438400" cy="1447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2576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Mengumpulkan </a:t>
            </a:r>
          </a:p>
          <a:p>
            <a:pPr algn="ctr"/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</a:t>
            </a:r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2895600" y="2362200"/>
            <a:ext cx="8382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9"/>
          <p:cNvSpPr>
            <a:spLocks noChangeArrowheads="1"/>
          </p:cNvSpPr>
          <p:nvPr/>
        </p:nvSpPr>
        <p:spPr bwMode="auto">
          <a:xfrm>
            <a:off x="838200" y="1295400"/>
            <a:ext cx="8305800" cy="2590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1600200" y="1828800"/>
            <a:ext cx="71628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US" alt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Mengukur Efektivitas Program Pelatihan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0"/>
          <p:cNvSpPr>
            <a:spLocks noChangeArrowheads="1"/>
          </p:cNvSpPr>
          <p:nvPr/>
        </p:nvSpPr>
        <p:spPr bwMode="auto">
          <a:xfrm>
            <a:off x="838200" y="16002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43370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Indikator Kinerja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62000" y="3124200"/>
            <a:ext cx="35052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Unit yang diproduksi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Unit yang terjual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Jumlah pelanggan baru 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Produktivitas pekerja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Perputaran inventori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dll.</a:t>
            </a:r>
          </a:p>
        </p:txBody>
      </p:sp>
      <p:sp>
        <p:nvSpPr>
          <p:cNvPr id="479241" name="Text Box 9"/>
          <p:cNvSpPr txBox="1">
            <a:spLocks noChangeArrowheads="1"/>
          </p:cNvSpPr>
          <p:nvPr/>
        </p:nvSpPr>
        <p:spPr bwMode="auto">
          <a:xfrm>
            <a:off x="1716088" y="1905000"/>
            <a:ext cx="11033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</a:t>
            </a:r>
          </a:p>
        </p:txBody>
      </p:sp>
      <p:sp>
        <p:nvSpPr>
          <p:cNvPr id="33798" name="AutoShape 13"/>
          <p:cNvSpPr>
            <a:spLocks noChangeArrowheads="1"/>
          </p:cNvSpPr>
          <p:nvPr/>
        </p:nvSpPr>
        <p:spPr bwMode="auto">
          <a:xfrm>
            <a:off x="5181600" y="16002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5105400" y="3048000"/>
            <a:ext cx="35052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Downtime peralatan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Overtime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Waktu penyelesaian proyek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Waktu pengolahan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Waktu perbaikan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Lost time days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Dll.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endParaRPr lang="en-US" altLang="en-US"/>
          </a:p>
        </p:txBody>
      </p: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6059488" y="1905000"/>
            <a:ext cx="10239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Waktu</a:t>
            </a:r>
          </a:p>
        </p:txBody>
      </p:sp>
      <p:sp>
        <p:nvSpPr>
          <p:cNvPr id="33801" name="Line 16"/>
          <p:cNvSpPr>
            <a:spLocks noChangeShapeType="1"/>
          </p:cNvSpPr>
          <p:nvPr/>
        </p:nvSpPr>
        <p:spPr bwMode="auto">
          <a:xfrm>
            <a:off x="44958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838200" y="16002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838200" y="479425"/>
            <a:ext cx="4467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Indikator Hard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35052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Biaya per unit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Biaya variabel 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Biaya overhead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Biaya operasi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Jumlah penurunan biaya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dll.</a:t>
            </a:r>
          </a:p>
        </p:txBody>
      </p:sp>
      <p:sp>
        <p:nvSpPr>
          <p:cNvPr id="481285" name="Text Box 5"/>
          <p:cNvSpPr txBox="1">
            <a:spLocks noChangeArrowheads="1"/>
          </p:cNvSpPr>
          <p:nvPr/>
        </p:nvSpPr>
        <p:spPr bwMode="auto">
          <a:xfrm>
            <a:off x="1716088" y="1905000"/>
            <a:ext cx="9302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Biaya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181600" y="1600200"/>
            <a:ext cx="2971800" cy="11430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105400" y="3048000"/>
            <a:ext cx="35052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Scrap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Waste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Barang apkiran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Tingkat kesalahan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Pengerjaan ulang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Produk cacat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altLang="en-US"/>
              <a:t>Produk gagal</a:t>
            </a:r>
          </a:p>
        </p:txBody>
      </p:sp>
      <p:sp>
        <p:nvSpPr>
          <p:cNvPr id="481288" name="Text Box 8"/>
          <p:cNvSpPr txBox="1">
            <a:spLocks noChangeArrowheads="1"/>
          </p:cNvSpPr>
          <p:nvPr/>
        </p:nvSpPr>
        <p:spPr bwMode="auto">
          <a:xfrm>
            <a:off x="6059488" y="1905000"/>
            <a:ext cx="1273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Kualitas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958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838200" y="479425"/>
            <a:ext cx="4175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Hasil Kinerja</a:t>
            </a:r>
          </a:p>
        </p:txBody>
      </p:sp>
      <p:sp>
        <p:nvSpPr>
          <p:cNvPr id="483338" name="Text Box 10"/>
          <p:cNvSpPr txBox="1">
            <a:spLocks noChangeArrowheads="1"/>
          </p:cNvSpPr>
          <p:nvPr/>
        </p:nvSpPr>
        <p:spPr bwMode="auto">
          <a:xfrm>
            <a:off x="838200" y="1524000"/>
            <a:ext cx="7391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Contoh beberapa hasil kinerja setelah program pelatihan: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400"/>
              <a:t>Defect menurun dari 11 % menjadi 7.4 %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400"/>
              <a:t>Ketidakhadiran menurun dari 7 % menjadi 3.25 %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400"/>
              <a:t>Tingkat turn over pegawai tiap tahun menurun dari 30 % menjadi 16 %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400"/>
              <a:t>Lost time accidents menurun sebesar 65 %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2"/>
          <p:cNvSpPr>
            <a:spLocks noChangeArrowheads="1"/>
          </p:cNvSpPr>
          <p:nvPr/>
        </p:nvSpPr>
        <p:spPr bwMode="auto">
          <a:xfrm>
            <a:off x="4724400" y="2819400"/>
            <a:ext cx="27432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838200" y="479425"/>
            <a:ext cx="53911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Mengisolasi Efek Pelatihan</a:t>
            </a:r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762000" y="3124200"/>
            <a:ext cx="2743200" cy="170815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914400" y="32766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Metode untuk mengisolasi efek pelatihan</a:t>
            </a:r>
          </a:p>
        </p:txBody>
      </p:sp>
      <p:sp>
        <p:nvSpPr>
          <p:cNvPr id="36870" name="AutoShape 8"/>
          <p:cNvSpPr>
            <a:spLocks noChangeArrowheads="1"/>
          </p:cNvSpPr>
          <p:nvPr/>
        </p:nvSpPr>
        <p:spPr bwMode="auto">
          <a:xfrm>
            <a:off x="4724400" y="1676400"/>
            <a:ext cx="27432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953000" y="18288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 kontrol grup</a:t>
            </a: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5029200" y="2971800"/>
            <a:ext cx="1966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Trend </a:t>
            </a:r>
          </a:p>
          <a:p>
            <a:pPr algn="ctr"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Lines</a:t>
            </a:r>
          </a:p>
        </p:txBody>
      </p:sp>
      <p:sp>
        <p:nvSpPr>
          <p:cNvPr id="36873" name="AutoShape 13"/>
          <p:cNvSpPr>
            <a:spLocks noChangeArrowheads="1"/>
          </p:cNvSpPr>
          <p:nvPr/>
        </p:nvSpPr>
        <p:spPr bwMode="auto">
          <a:xfrm>
            <a:off x="4724400" y="3994150"/>
            <a:ext cx="27432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5119688" y="4146550"/>
            <a:ext cx="1966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Estimasi peserta</a:t>
            </a:r>
          </a:p>
        </p:txBody>
      </p:sp>
      <p:sp>
        <p:nvSpPr>
          <p:cNvPr id="36875" name="AutoShape 15"/>
          <p:cNvSpPr>
            <a:spLocks noChangeArrowheads="1"/>
          </p:cNvSpPr>
          <p:nvPr/>
        </p:nvSpPr>
        <p:spPr bwMode="auto">
          <a:xfrm>
            <a:off x="4724400" y="5181600"/>
            <a:ext cx="2743200" cy="12954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5392" name="Text Box 16"/>
          <p:cNvSpPr txBox="1">
            <a:spLocks noChangeArrowheads="1"/>
          </p:cNvSpPr>
          <p:nvPr/>
        </p:nvSpPr>
        <p:spPr bwMode="auto">
          <a:xfrm>
            <a:off x="4876800" y="522605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Estimasi dari atasan peserta</a:t>
            </a:r>
          </a:p>
        </p:txBody>
      </p:sp>
      <p:sp>
        <p:nvSpPr>
          <p:cNvPr id="36877" name="AutoShape 17"/>
          <p:cNvSpPr>
            <a:spLocks/>
          </p:cNvSpPr>
          <p:nvPr/>
        </p:nvSpPr>
        <p:spPr bwMode="auto">
          <a:xfrm>
            <a:off x="3810000" y="2057400"/>
            <a:ext cx="609600" cy="3962400"/>
          </a:xfrm>
          <a:prstGeom prst="leftBrace">
            <a:avLst>
              <a:gd name="adj1" fmla="val 54167"/>
              <a:gd name="adj2" fmla="val 50000"/>
            </a:avLst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6"/>
          <p:cNvSpPr>
            <a:spLocks noChangeArrowheads="1"/>
          </p:cNvSpPr>
          <p:nvPr/>
        </p:nvSpPr>
        <p:spPr bwMode="auto">
          <a:xfrm>
            <a:off x="838200" y="1600200"/>
            <a:ext cx="2286000" cy="19050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838200" y="18288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 kontrol grup</a:t>
            </a:r>
          </a:p>
        </p:txBody>
      </p:sp>
      <p:sp>
        <p:nvSpPr>
          <p:cNvPr id="37892" name="Text Box 14"/>
          <p:cNvSpPr txBox="1">
            <a:spLocks noChangeArrowheads="1"/>
          </p:cNvSpPr>
          <p:nvPr/>
        </p:nvSpPr>
        <p:spPr bwMode="auto">
          <a:xfrm>
            <a:off x="3352800" y="1676400"/>
            <a:ext cx="51816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Pengaturan kontrol grup dapat digunakan untuk mengisolasi pengaruh pelatihan.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Dengan strategi ini, </a:t>
            </a:r>
            <a:r>
              <a:rPr lang="en-US" altLang="en-US" i="1" u="sng"/>
              <a:t>satu grup menerima pelatihan, sementara group yang serupa lainnya tidak menerima pelatihan.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Perbedaan kinerja dari dua grup tersebut diukur untuk menilai dampak program pelatihan.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838200" y="479425"/>
            <a:ext cx="29575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Kontrol Group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Text Box 14"/>
          <p:cNvSpPr txBox="1">
            <a:spLocks noChangeArrowheads="1"/>
          </p:cNvSpPr>
          <p:nvPr/>
        </p:nvSpPr>
        <p:spPr bwMode="auto">
          <a:xfrm>
            <a:off x="457200" y="1500188"/>
            <a:ext cx="80772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Group Salesman A </a:t>
            </a:r>
            <a:r>
              <a:rPr lang="en-US" altLang="en-US" sz="1900" b="1" i="1"/>
              <a:t>menerima pelatihan intensif mengenai Profitable Selling Skills selama 3 hari.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Group Salesman B </a:t>
            </a:r>
            <a:r>
              <a:rPr lang="en-US" altLang="en-US" sz="1900" b="1" i="1"/>
              <a:t>sama sekali tidak menerima training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Enam bulan setelah kegiatan training diperoleh data sbb:</a:t>
            </a:r>
          </a:p>
          <a:p>
            <a:pPr lvl="2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Penjualan Rata-rata Group Salesman A = 10 unit/salesman/bulan</a:t>
            </a:r>
          </a:p>
          <a:p>
            <a:pPr lvl="2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Penjualan Rata-rata Group Salesman B = 6 unit/salesman/bulan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900"/>
              <a:t>Perbedaan jumlah penjualan diatas merupakan dampak positif dari kegiatan training (dengan asumsi kedua group memperoleh perlakuan – misal dari sisi gaji, kondisi pasar, jenis produk – yang identik/sama). 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838200" y="609600"/>
            <a:ext cx="6670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: Menggunakan Kontrol Group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3"/>
          <p:cNvSpPr>
            <a:spLocks noChangeArrowheads="1"/>
          </p:cNvSpPr>
          <p:nvPr/>
        </p:nvSpPr>
        <p:spPr bwMode="auto">
          <a:xfrm>
            <a:off x="838200" y="1600200"/>
            <a:ext cx="2057400" cy="19050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1066800" y="1828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Trend Lines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352800" y="1676400"/>
            <a:ext cx="51816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Trend lines digunakan untuk memproyeksikan variabel output tertentu jika pelatihan tidak dilakukan.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Data hasil proyeksi kemudian dibandingkan dengan data aktual setelah program pelatihan. Perbedaan kedua data tersebut merepresentasikan estimasi pengaruh pelatihan.</a:t>
            </a:r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838200" y="479425"/>
            <a:ext cx="24828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Trend Lines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3665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Trend Lines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914400" y="5302250"/>
            <a:ext cx="6934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914400" y="4159250"/>
            <a:ext cx="4038600" cy="3810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5029200" y="3854450"/>
            <a:ext cx="2514600" cy="304800"/>
          </a:xfrm>
          <a:prstGeom prst="line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953000" y="2178050"/>
            <a:ext cx="2286000" cy="19812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914400" y="1873250"/>
            <a:ext cx="0" cy="3429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38200" y="545465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Jan</a:t>
            </a:r>
            <a:endParaRPr lang="en-US" altLang="en-US" sz="1600" b="1" noProof="1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905000" y="54546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Peb</a:t>
            </a:r>
            <a:endParaRPr lang="en-US" altLang="en-US" sz="1600" b="1" noProof="1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819400" y="545465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Mar</a:t>
            </a:r>
            <a:endParaRPr lang="en-US" altLang="en-US" sz="1600" b="1" noProof="1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733800" y="54546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Apr</a:t>
            </a:r>
            <a:endParaRPr lang="en-US" altLang="en-US" sz="1600" b="1" noProof="1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248400" y="545465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  Jul</a:t>
            </a:r>
            <a:endParaRPr lang="en-US" altLang="en-US" sz="1600" b="1" noProof="1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410200" y="545465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 Jun</a:t>
            </a:r>
            <a:endParaRPr lang="en-US" altLang="en-US" sz="1600" b="1" noProof="1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495800" y="545465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  Mei</a:t>
            </a:r>
            <a:endParaRPr lang="en-US" altLang="en-US" sz="1600" b="1" noProof="1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086600" y="545465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 Agust</a:t>
            </a:r>
            <a:endParaRPr lang="en-US" altLang="en-US" sz="1600" b="1" noProof="1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038600" y="2971800"/>
            <a:ext cx="838200" cy="1066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133600" y="1828800"/>
            <a:ext cx="2530475" cy="10493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</a:pPr>
            <a:r>
              <a:rPr lang="en-US" altLang="en-US" sz="1800"/>
              <a:t>Awal Mei, diadakan pelatihan Selling Skills</a:t>
            </a:r>
          </a:p>
          <a:p>
            <a:pPr algn="r" eaLnBrk="1" hangingPunct="1">
              <a:lnSpc>
                <a:spcPct val="115000"/>
              </a:lnSpc>
            </a:pPr>
            <a:endParaRPr lang="en-US" altLang="en-US" sz="1800" noProof="1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 rot="-5400000">
            <a:off x="-891381" y="3253581"/>
            <a:ext cx="306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Jumlah penjualan</a:t>
            </a:r>
            <a:endParaRPr lang="en-US" altLang="en-US" sz="1800" b="1" noProof="1"/>
          </a:p>
        </p:txBody>
      </p:sp>
      <p:sp>
        <p:nvSpPr>
          <p:cNvPr id="39955" name="AutoShape 19"/>
          <p:cNvSpPr>
            <a:spLocks/>
          </p:cNvSpPr>
          <p:nvPr/>
        </p:nvSpPr>
        <p:spPr bwMode="auto">
          <a:xfrm>
            <a:off x="7239000" y="2362200"/>
            <a:ext cx="304800" cy="12192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391400" y="1981200"/>
            <a:ext cx="1463675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altLang="en-US" sz="1600" i="1"/>
              <a:t>Perbedaan merepresentasikan estimasi pengaruh pelatihan.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096000" y="4343400"/>
            <a:ext cx="2971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/>
              <a:t>Proyeksi Trend jika tidak ada kegiatan training. Proyeksi didasarkan pada data historis.</a:t>
            </a:r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6629400" y="3962400"/>
            <a:ext cx="0" cy="381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181600" y="1219200"/>
            <a:ext cx="3733800" cy="581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/>
              <a:t>Kinerja penjualan aktual (setelah dilakukan training)</a:t>
            </a: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6400800" y="1905000"/>
            <a:ext cx="0" cy="762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3"/>
          <p:cNvSpPr>
            <a:spLocks noChangeArrowheads="1"/>
          </p:cNvSpPr>
          <p:nvPr/>
        </p:nvSpPr>
        <p:spPr bwMode="auto">
          <a:xfrm>
            <a:off x="533400" y="1600200"/>
            <a:ext cx="2743200" cy="2362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5908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en-US" sz="2000" b="1">
                <a:solidFill>
                  <a:srgbClr val="660033"/>
                </a:solidFill>
              </a:rPr>
              <a:t>Estimasi dari Peserta Pelatihan dan Atasannya mengenai pengaruh pelatihan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352800" y="1524000"/>
            <a:ext cx="54864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800"/>
              <a:t>Metode ini didasarkan pada asumsi bahwa peserta pelatihan (dan supervisor mereka) memiliki kemampuan untuk mengestimasi seberapa besar dampak program pelatihan terhadap kemajuan kinerja mereka.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800"/>
              <a:t>Karena mereka yang terlibat langsung dalam proses penerapan materi training, peserta (dan supervisor mereka) dapat memiliki input yang cukup akurat mengenai dampak training. 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1800"/>
              <a:t>Secara spesifik, mereka dapat mengestimasi seberapa besar dampak training terhadap  perubahan kinerja mereka. </a:t>
            </a:r>
          </a:p>
        </p:txBody>
      </p:sp>
      <p:sp>
        <p:nvSpPr>
          <p:cNvPr id="493574" name="Text Box 6"/>
          <p:cNvSpPr txBox="1">
            <a:spLocks noChangeArrowheads="1"/>
          </p:cNvSpPr>
          <p:nvPr/>
        </p:nvSpPr>
        <p:spPr bwMode="auto">
          <a:xfrm>
            <a:off x="838200" y="479425"/>
            <a:ext cx="8099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Estimasi dari Peserta Pelatihan dan Atasannya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3"/>
          <p:cNvSpPr>
            <a:spLocks noChangeArrowheads="1"/>
          </p:cNvSpPr>
          <p:nvPr/>
        </p:nvSpPr>
        <p:spPr bwMode="auto">
          <a:xfrm>
            <a:off x="533400" y="1600200"/>
            <a:ext cx="2743200" cy="2362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3505200" y="1620838"/>
            <a:ext cx="5257800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Jenis pertanyaan untuk estimasi :</a:t>
            </a:r>
          </a:p>
          <a:p>
            <a:pPr lvl="1"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Dalam peningkatan kinerja ini, menurut estimasi Anda, berapa persen kira-kira peran (kontribusi) dari program pelatihan yang telah Anda ikuti?</a:t>
            </a:r>
          </a:p>
          <a:p>
            <a:pPr lvl="1" eaLnBrk="1" hangingPunct="1">
              <a:lnSpc>
                <a:spcPct val="12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Apa faktor lain yang berkontribusi terhadap peningkatan kinerja ini? Berapa persen sumbangannya?</a:t>
            </a:r>
          </a:p>
        </p:txBody>
      </p:sp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5908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en-US" sz="2000" b="1">
                <a:solidFill>
                  <a:srgbClr val="660033"/>
                </a:solidFill>
              </a:rPr>
              <a:t>Estimasi dari Peserta Pelatihan dan Atasannya mengenai pengaruh pelatihan</a:t>
            </a:r>
          </a:p>
        </p:txBody>
      </p:sp>
      <p:sp>
        <p:nvSpPr>
          <p:cNvPr id="493574" name="Text Box 6"/>
          <p:cNvSpPr txBox="1">
            <a:spLocks noChangeArrowheads="1"/>
          </p:cNvSpPr>
          <p:nvPr/>
        </p:nvSpPr>
        <p:spPr bwMode="auto">
          <a:xfrm>
            <a:off x="739775" y="609600"/>
            <a:ext cx="8099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Estimasi dari Peserta Pelatihan dan Atasannya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914400" y="1524000"/>
            <a:ext cx="1600200" cy="2209800"/>
          </a:xfrm>
          <a:prstGeom prst="homePlat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590800" y="1524000"/>
            <a:ext cx="1600200" cy="2209800"/>
          </a:xfrm>
          <a:prstGeom prst="homePlat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267200" y="1524000"/>
            <a:ext cx="1752600" cy="2209800"/>
          </a:xfrm>
          <a:prstGeom prst="homePlat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96000" y="1524000"/>
            <a:ext cx="1752600" cy="2209800"/>
          </a:xfrm>
          <a:prstGeom prst="homePlat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838200" y="609600"/>
            <a:ext cx="345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Proses</a:t>
            </a:r>
            <a:r>
              <a:rPr 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Pelatihan</a:t>
            </a:r>
            <a:endParaRPr 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3400" y="3949700"/>
            <a:ext cx="1752600" cy="2533650"/>
          </a:xfrm>
          <a:prstGeom prst="rect">
            <a:avLst/>
          </a:prstGeom>
          <a:solidFill>
            <a:srgbClr val="99CC00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/>
              <a:t>Pelatihan apa yang diperlukan untuk orang dan atau pekerjaan tersebut?</a:t>
            </a:r>
          </a:p>
          <a:p>
            <a:pPr>
              <a:lnSpc>
                <a:spcPct val="110000"/>
              </a:lnSpc>
            </a:pPr>
            <a:endParaRPr lang="en-US" altLang="en-US" sz="18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90800" y="3962400"/>
            <a:ext cx="1524000" cy="2533650"/>
          </a:xfrm>
          <a:prstGeom prst="rect">
            <a:avLst/>
          </a:prstGeom>
          <a:solidFill>
            <a:srgbClr val="99CC00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/>
              <a:t>Tujuan harus dapat diukur dan diobservasi</a:t>
            </a:r>
          </a:p>
          <a:p>
            <a:pPr>
              <a:lnSpc>
                <a:spcPct val="110000"/>
              </a:lnSpc>
            </a:pPr>
            <a:endParaRPr lang="en-US" altLang="en-US" sz="1800"/>
          </a:p>
          <a:p>
            <a:pPr>
              <a:lnSpc>
                <a:spcPct val="110000"/>
              </a:lnSpc>
            </a:pPr>
            <a:endParaRPr lang="en-US" altLang="en-US" sz="1800"/>
          </a:p>
          <a:p>
            <a:pPr>
              <a:lnSpc>
                <a:spcPct val="110000"/>
              </a:lnSpc>
            </a:pPr>
            <a:endParaRPr lang="en-US" altLang="en-US" sz="1800"/>
          </a:p>
          <a:p>
            <a:pPr>
              <a:lnSpc>
                <a:spcPct val="110000"/>
              </a:lnSpc>
            </a:pPr>
            <a:endParaRPr lang="en-US" altLang="en-US" sz="18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267200" y="3962400"/>
            <a:ext cx="1600200" cy="2533650"/>
          </a:xfrm>
          <a:prstGeom prst="rect">
            <a:avLst/>
          </a:prstGeom>
          <a:solidFill>
            <a:srgbClr val="99CC00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/>
              <a:t>Teknik meliputi on-the-job-training, action learning, dll</a:t>
            </a:r>
          </a:p>
          <a:p>
            <a:pPr>
              <a:lnSpc>
                <a:spcPct val="110000"/>
              </a:lnSpc>
            </a:pPr>
            <a:endParaRPr lang="en-US" altLang="en-US" sz="1800"/>
          </a:p>
          <a:p>
            <a:pPr>
              <a:lnSpc>
                <a:spcPct val="110000"/>
              </a:lnSpc>
            </a:pPr>
            <a:endParaRPr lang="en-US" altLang="en-US" sz="1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096000" y="3962400"/>
            <a:ext cx="1387475" cy="2533650"/>
          </a:xfrm>
          <a:prstGeom prst="rect">
            <a:avLst/>
          </a:prstGeom>
          <a:solidFill>
            <a:srgbClr val="99CC00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800"/>
              <a:t>Mengukur aspek reaction, learning, behavior, and results</a:t>
            </a:r>
          </a:p>
          <a:p>
            <a:pPr>
              <a:lnSpc>
                <a:spcPct val="110000"/>
              </a:lnSpc>
            </a:pPr>
            <a:endParaRPr lang="en-US" altLang="en-US" sz="1800"/>
          </a:p>
          <a:p>
            <a:pPr>
              <a:lnSpc>
                <a:spcPct val="110000"/>
              </a:lnSpc>
            </a:pPr>
            <a:endParaRPr lang="en-US" altLang="en-US" sz="18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974725" y="1992313"/>
            <a:ext cx="1692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/>
              <a:t>Training Need Analysis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651125" y="2117725"/>
            <a:ext cx="1539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/>
              <a:t>Training Objectives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343400" y="2133600"/>
            <a:ext cx="1255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/>
              <a:t>Training </a:t>
            </a:r>
          </a:p>
          <a:p>
            <a:pPr eaLnBrk="0" hangingPunct="0"/>
            <a:r>
              <a:rPr lang="en-US" altLang="en-US" sz="2000" b="1"/>
              <a:t>Delivery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202363" y="2041525"/>
            <a:ext cx="1646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/>
              <a:t>Training Evaluation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70" name="Text Box 6"/>
          <p:cNvSpPr txBox="1">
            <a:spLocks noChangeArrowheads="1"/>
          </p:cNvSpPr>
          <p:nvPr/>
        </p:nvSpPr>
        <p:spPr bwMode="auto">
          <a:xfrm>
            <a:off x="838200" y="479425"/>
            <a:ext cx="53911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Mengisolasi Efek Pelatihan</a:t>
            </a:r>
          </a:p>
        </p:txBody>
      </p:sp>
      <p:sp>
        <p:nvSpPr>
          <p:cNvPr id="497672" name="Text Box 8"/>
          <p:cNvSpPr txBox="1">
            <a:spLocks noChangeArrowheads="1"/>
          </p:cNvSpPr>
          <p:nvPr/>
        </p:nvSpPr>
        <p:spPr bwMode="auto">
          <a:xfrm>
            <a:off x="762000" y="1600200"/>
            <a:ext cx="3587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Contoh Estimasi Perserta</a:t>
            </a:r>
          </a:p>
        </p:txBody>
      </p:sp>
      <p:graphicFrame>
        <p:nvGraphicFramePr>
          <p:cNvPr id="43202" name="Group 194"/>
          <p:cNvGraphicFramePr>
            <a:graphicFrameLocks noGrp="1"/>
          </p:cNvGraphicFramePr>
          <p:nvPr/>
        </p:nvGraphicFramePr>
        <p:xfrm>
          <a:off x="914400" y="2286000"/>
          <a:ext cx="7505700" cy="3550287"/>
        </p:xfrm>
        <a:graphic>
          <a:graphicData uri="http://schemas.openxmlformats.org/drawingml/2006/table">
            <a:tbl>
              <a:tblPr/>
              <a:tblGrid>
                <a:gridCol w="609600"/>
                <a:gridCol w="4826000"/>
                <a:gridCol w="2070100"/>
              </a:tblGrid>
              <a:tr h="638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Faktor yang Mempengaruhi Peningkatan Kinerja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Kontribusi (dalam persen)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 pelatihan</a:t>
                      </a: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Perubahan prosedur kerja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Revisi terhadap pola insentif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Penambahan mesin/fasilitas produksi yang lebih mutakhir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Lainnya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9" name="Text Box 7"/>
          <p:cNvSpPr txBox="1">
            <a:spLocks noChangeArrowheads="1"/>
          </p:cNvSpPr>
          <p:nvPr/>
        </p:nvSpPr>
        <p:spPr bwMode="auto">
          <a:xfrm>
            <a:off x="838200" y="479425"/>
            <a:ext cx="53911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Mengisolasi Efek Pelatihan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838200" y="4800600"/>
            <a:ext cx="78486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en-US" sz="1600"/>
              <a:t>Angka 10 % ini kemudian dikalikan dengan jumlah peningkatan kinerja aktual (data kinerja post-program dikurangi data kinerja pre-program) untuk mengisolasi bagian yang menunjukkan kontribusi program pelatihan</a:t>
            </a: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en-US" sz="1600"/>
              <a:t>Hasil perhitungan dari langkah ke 1 diatas kemudian dapat dikonversi menjadi harga moneter (rupiah) dan digunakan dalam penghitungan return on investment.</a:t>
            </a:r>
          </a:p>
        </p:txBody>
      </p:sp>
      <p:graphicFrame>
        <p:nvGraphicFramePr>
          <p:cNvPr id="44336" name="Group 304"/>
          <p:cNvGraphicFramePr>
            <a:graphicFrameLocks noGrp="1"/>
          </p:cNvGraphicFramePr>
          <p:nvPr/>
        </p:nvGraphicFramePr>
        <p:xfrm>
          <a:off x="952500" y="1524000"/>
          <a:ext cx="7505700" cy="3032127"/>
        </p:xfrm>
        <a:graphic>
          <a:graphicData uri="http://schemas.openxmlformats.org/drawingml/2006/table">
            <a:tbl>
              <a:tblPr/>
              <a:tblGrid>
                <a:gridCol w="609600"/>
                <a:gridCol w="4826000"/>
                <a:gridCol w="2070100"/>
              </a:tblGrid>
              <a:tr h="638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Faktor yang Mempengaruhi Peningkatan Kinerja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Kontribusi (dalam persen)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 pelatihan</a:t>
                      </a: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Perubahan prosedur kerja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Revisi terhadap pola insentif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Penambahan mesin/fasilitas produksi yang lebih mutakhir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Lainnya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838200" y="479425"/>
            <a:ext cx="6137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Konversi Data ke Nilai Moneter</a:t>
            </a:r>
          </a:p>
        </p:txBody>
      </p:sp>
      <p:sp>
        <p:nvSpPr>
          <p:cNvPr id="45059" name="AutoShape 8"/>
          <p:cNvSpPr>
            <a:spLocks noChangeArrowheads="1"/>
          </p:cNvSpPr>
          <p:nvPr/>
        </p:nvSpPr>
        <p:spPr bwMode="auto">
          <a:xfrm>
            <a:off x="762000" y="1676400"/>
            <a:ext cx="2133600" cy="22860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01769" name="Text Box 9"/>
          <p:cNvSpPr txBox="1">
            <a:spLocks noChangeArrowheads="1"/>
          </p:cNvSpPr>
          <p:nvPr/>
        </p:nvSpPr>
        <p:spPr bwMode="auto">
          <a:xfrm>
            <a:off x="914400" y="1828800"/>
            <a:ext cx="1828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Merubah Data ke Nilai Moneter</a:t>
            </a:r>
          </a:p>
        </p:txBody>
      </p:sp>
      <p:sp>
        <p:nvSpPr>
          <p:cNvPr id="501770" name="Text Box 10"/>
          <p:cNvSpPr txBox="1">
            <a:spLocks noChangeArrowheads="1"/>
          </p:cNvSpPr>
          <p:nvPr/>
        </p:nvSpPr>
        <p:spPr bwMode="auto">
          <a:xfrm>
            <a:off x="3200400" y="1371600"/>
            <a:ext cx="5715000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untuk merubah data ke Nilai Moneter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Fokus pada unit yang ingin ditingkatkan kinerjanya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Menentukan nilai setiap unit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Menghitung perubahan dalam data kinerja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Menentukan jumlah peningkatan kinerja dalam setahun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Menghitung nilai penghematan dalam setahun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8001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Langkah untuk Merubah Data ke Nilai Moneter</a:t>
            </a:r>
          </a:p>
        </p:txBody>
      </p: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838200" y="1447800"/>
            <a:ext cx="7940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000" i="1"/>
              <a:t>Contoh Ilustrasi langkah-langkah untuk merubah data ke nilai moneter</a:t>
            </a:r>
          </a:p>
        </p:txBody>
      </p:sp>
      <p:sp>
        <p:nvSpPr>
          <p:cNvPr id="46084" name="Text Box 7"/>
          <p:cNvSpPr txBox="1">
            <a:spLocks noChangeArrowheads="1"/>
          </p:cNvSpPr>
          <p:nvPr/>
        </p:nvSpPr>
        <p:spPr bwMode="auto">
          <a:xfrm>
            <a:off x="914400" y="3008313"/>
            <a:ext cx="2225675" cy="1320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1. Fokus pada unit yang akan  ditingkatkan</a:t>
            </a:r>
          </a:p>
          <a:p>
            <a:pPr algn="ctr"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3276600" y="2895600"/>
            <a:ext cx="5410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altLang="en-US" sz="2000"/>
              <a:t>Jumlah keluhan pelanggan – diharapkan turun setelah adanya program pelatihan</a:t>
            </a:r>
          </a:p>
        </p:txBody>
      </p:sp>
      <p:sp>
        <p:nvSpPr>
          <p:cNvPr id="503817" name="Text Box 9"/>
          <p:cNvSpPr txBox="1">
            <a:spLocks noChangeArrowheads="1"/>
          </p:cNvSpPr>
          <p:nvPr/>
        </p:nvSpPr>
        <p:spPr bwMode="auto">
          <a:xfrm>
            <a:off x="914400" y="2286000"/>
            <a:ext cx="22098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Langkah</a:t>
            </a:r>
          </a:p>
        </p:txBody>
      </p:sp>
      <p:sp>
        <p:nvSpPr>
          <p:cNvPr id="503818" name="Text Box 10"/>
          <p:cNvSpPr txBox="1">
            <a:spLocks noChangeArrowheads="1"/>
          </p:cNvSpPr>
          <p:nvPr/>
        </p:nvSpPr>
        <p:spPr bwMode="auto">
          <a:xfrm>
            <a:off x="3276600" y="2286000"/>
            <a:ext cx="53340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Ilustrasi</a:t>
            </a:r>
          </a:p>
        </p:txBody>
      </p:sp>
      <p:sp>
        <p:nvSpPr>
          <p:cNvPr id="46088" name="Text Box 11"/>
          <p:cNvSpPr txBox="1">
            <a:spLocks noChangeArrowheads="1"/>
          </p:cNvSpPr>
          <p:nvPr/>
        </p:nvSpPr>
        <p:spPr bwMode="auto">
          <a:xfrm>
            <a:off x="914400" y="4760913"/>
            <a:ext cx="2225675" cy="1016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2. Menentukan nilai setiap unit</a:t>
            </a:r>
          </a:p>
          <a:p>
            <a:pPr algn="ctr"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6089" name="Text Box 12"/>
          <p:cNvSpPr txBox="1">
            <a:spLocks noChangeArrowheads="1"/>
          </p:cNvSpPr>
          <p:nvPr/>
        </p:nvSpPr>
        <p:spPr bwMode="auto">
          <a:xfrm>
            <a:off x="3276600" y="4648200"/>
            <a:ext cx="5334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altLang="en-US" sz="2000"/>
              <a:t>Menggunakan tenaga ahli internal, biaya rata-rata untuk menyelesaikan satu keluhan pelanggan hingga tuntas diperkirakan sebesar $ 1500</a:t>
            </a:r>
          </a:p>
        </p:txBody>
      </p:sp>
      <p:sp>
        <p:nvSpPr>
          <p:cNvPr id="46090" name="Line 13"/>
          <p:cNvSpPr>
            <a:spLocks noChangeShapeType="1"/>
          </p:cNvSpPr>
          <p:nvPr/>
        </p:nvSpPr>
        <p:spPr bwMode="auto">
          <a:xfrm>
            <a:off x="914400" y="44958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8001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</a:rPr>
              <a:t>Langkah untuk Merubah Data ke Nilai Moneter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914400" y="2322513"/>
            <a:ext cx="2225675" cy="1320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3. Menghitung perubahan  data unjuk kerja</a:t>
            </a:r>
          </a:p>
          <a:p>
            <a:pPr algn="ctr"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276600" y="2209800"/>
            <a:ext cx="55626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Enam bulan setelah program pelatihan Customer Service selesai, jumlah rata-rata keluhan pelanggan per bulan turun sebanyak 10 kali.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Atasan peserta memberikan estimasi bahwa kontribusi pelatihan atas penurunan itu adalah sebesar 20 % -- sehingga jumlah yang disumbangkan oleh adanya pelatihan bagi penurunan keluhan pelanggan adalah 2 kejadian/bulan.  </a:t>
            </a: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914400" y="1600200"/>
            <a:ext cx="22098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Langkah</a:t>
            </a:r>
          </a:p>
        </p:txBody>
      </p:sp>
      <p:sp>
        <p:nvSpPr>
          <p:cNvPr id="507911" name="Text Box 7"/>
          <p:cNvSpPr txBox="1">
            <a:spLocks noChangeArrowheads="1"/>
          </p:cNvSpPr>
          <p:nvPr/>
        </p:nvSpPr>
        <p:spPr bwMode="auto">
          <a:xfrm>
            <a:off x="3276600" y="1600200"/>
            <a:ext cx="53340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ilustrasi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8001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Langkah untuk Merubah Data ke Nilai Moneter</a:t>
            </a: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914400" y="1600200"/>
            <a:ext cx="22098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Langkah</a:t>
            </a:r>
          </a:p>
        </p:txBody>
      </p:sp>
      <p:sp>
        <p:nvSpPr>
          <p:cNvPr id="507911" name="Text Box 7"/>
          <p:cNvSpPr txBox="1">
            <a:spLocks noChangeArrowheads="1"/>
          </p:cNvSpPr>
          <p:nvPr/>
        </p:nvSpPr>
        <p:spPr bwMode="auto">
          <a:xfrm>
            <a:off x="3276600" y="1600200"/>
            <a:ext cx="5334000" cy="436563"/>
          </a:xfrm>
          <a:prstGeom prst="rect">
            <a:avLst/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ilustrasi</a:t>
            </a:r>
          </a:p>
        </p:txBody>
      </p:sp>
      <p:sp>
        <p:nvSpPr>
          <p:cNvPr id="253959" name="Text Box 8"/>
          <p:cNvSpPr txBox="1">
            <a:spLocks noChangeArrowheads="1"/>
          </p:cNvSpPr>
          <p:nvPr/>
        </p:nvSpPr>
        <p:spPr bwMode="auto">
          <a:xfrm>
            <a:off x="914400" y="2320925"/>
            <a:ext cx="2225675" cy="1625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4. Menentukan besarnya perubahan tahunan</a:t>
            </a:r>
          </a:p>
          <a:p>
            <a:pPr algn="ctr"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253960" name="Text Box 9"/>
          <p:cNvSpPr txBox="1">
            <a:spLocks noChangeArrowheads="1"/>
          </p:cNvSpPr>
          <p:nvPr/>
        </p:nvSpPr>
        <p:spPr bwMode="auto">
          <a:xfrm>
            <a:off x="3276600" y="2286000"/>
            <a:ext cx="533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Selama setahun, maka jumlah total penurunan keluhan akibat training adalah 24 kejadian ( 2 * 12 bulan)</a:t>
            </a:r>
          </a:p>
        </p:txBody>
      </p:sp>
      <p:sp>
        <p:nvSpPr>
          <p:cNvPr id="253962" name="Text Box 3"/>
          <p:cNvSpPr txBox="1">
            <a:spLocks noChangeArrowheads="1"/>
          </p:cNvSpPr>
          <p:nvPr/>
        </p:nvSpPr>
        <p:spPr bwMode="auto">
          <a:xfrm>
            <a:off x="914400" y="4343400"/>
            <a:ext cx="2225675" cy="1625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5. Menghitung nilai penghematan selama setahun</a:t>
            </a:r>
          </a:p>
          <a:p>
            <a:pPr algn="ctr"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3200400" y="42545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191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/>
              <a:t>Jika biaya menangani keluhan pelanggan adalah $ 1500, maka jumlah penghematan yang bisa diraih setelah program pelatihan adalah = 24 x $ 1500 = </a:t>
            </a:r>
            <a:r>
              <a:rPr lang="en-US" altLang="en-US" sz="2000" b="1"/>
              <a:t>$ 36,000,-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838200" y="1600200"/>
            <a:ext cx="2057400" cy="19050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17526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Menyusun Tabel Biaya Program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352800" y="1676400"/>
            <a:ext cx="51816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Menyusun tabel biaya melibatkan analisa atas semua biaya yang berhubungan dengan program pelatihan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838200" y="479425"/>
            <a:ext cx="6340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Menyusun Tabel Biaya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838200" y="1600200"/>
            <a:ext cx="2057400" cy="19050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17526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Menyusun Tabel Biaya Program</a:t>
            </a:r>
          </a:p>
          <a:p>
            <a:pPr algn="ctr">
              <a:lnSpc>
                <a:spcPct val="115000"/>
              </a:lnSpc>
            </a:pPr>
            <a:endParaRPr lang="en-US" alt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352800" y="1524000"/>
            <a:ext cx="5181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Komponen biaya yang harus dimasukkan :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desain dan pengembangan program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semua bahan-bahan training kit (tas, binder, dll) yang dibagikan ke semua peserta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untuk fasilitator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fasilitas ruangan untuk program pelatihan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838200" y="479425"/>
            <a:ext cx="6340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Menyusun Tabel Biaya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838200" y="1600200"/>
            <a:ext cx="2057400" cy="19050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175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Tabulating cost of the program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352800" y="1566863"/>
            <a:ext cx="5181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Komponen biaya yang harus dimasukkan :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transporat dan akomodasi peserta 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Gaji dan benefit para peserta training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/>
              <a:t>Biaya overhead dan administratif bagi bagian yang mengelola kegiatan training</a:t>
            </a:r>
          </a:p>
        </p:txBody>
      </p:sp>
      <p:sp>
        <p:nvSpPr>
          <p:cNvPr id="516101" name="Text Box 5"/>
          <p:cNvSpPr txBox="1">
            <a:spLocks noChangeArrowheads="1"/>
          </p:cNvSpPr>
          <p:nvPr/>
        </p:nvSpPr>
        <p:spPr bwMode="auto">
          <a:xfrm>
            <a:off x="838200" y="479425"/>
            <a:ext cx="6248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Tabulating Cost of the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822325" y="533400"/>
            <a:ext cx="7940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Analisis ROI</a:t>
            </a:r>
          </a:p>
        </p:txBody>
      </p:sp>
      <p:sp>
        <p:nvSpPr>
          <p:cNvPr id="52289" name="Rectangle 65"/>
          <p:cNvSpPr>
            <a:spLocks noChangeArrowheads="1"/>
          </p:cNvSpPr>
          <p:nvPr/>
        </p:nvSpPr>
        <p:spPr bwMode="auto">
          <a:xfrm>
            <a:off x="1066800" y="22098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0" name="Rectangle 66"/>
          <p:cNvSpPr>
            <a:spLocks noChangeArrowheads="1"/>
          </p:cNvSpPr>
          <p:nvPr/>
        </p:nvSpPr>
        <p:spPr bwMode="auto">
          <a:xfrm>
            <a:off x="3130550" y="22098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3" name="Rectangle 69"/>
          <p:cNvSpPr>
            <a:spLocks noChangeArrowheads="1"/>
          </p:cNvSpPr>
          <p:nvPr/>
        </p:nvSpPr>
        <p:spPr bwMode="auto">
          <a:xfrm>
            <a:off x="6746875" y="22098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94" name="Rectangle 70"/>
          <p:cNvSpPr>
            <a:spLocks noChangeArrowheads="1"/>
          </p:cNvSpPr>
          <p:nvPr/>
        </p:nvSpPr>
        <p:spPr bwMode="auto">
          <a:xfrm>
            <a:off x="5064125" y="22098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8" name="Rectangle 104"/>
          <p:cNvSpPr>
            <a:spLocks noChangeArrowheads="1"/>
          </p:cNvSpPr>
          <p:nvPr/>
        </p:nvSpPr>
        <p:spPr bwMode="auto">
          <a:xfrm>
            <a:off x="6756400" y="22098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36" name="Rectangle 112"/>
          <p:cNvSpPr>
            <a:spLocks noChangeArrowheads="1"/>
          </p:cNvSpPr>
          <p:nvPr/>
        </p:nvSpPr>
        <p:spPr bwMode="auto">
          <a:xfrm>
            <a:off x="6756400" y="37592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38" name="Rectangle 114"/>
          <p:cNvSpPr>
            <a:spLocks noChangeArrowheads="1"/>
          </p:cNvSpPr>
          <p:nvPr/>
        </p:nvSpPr>
        <p:spPr bwMode="auto">
          <a:xfrm>
            <a:off x="6756400" y="4094163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40" name="Rectangle 116"/>
          <p:cNvSpPr>
            <a:spLocks noChangeArrowheads="1"/>
          </p:cNvSpPr>
          <p:nvPr/>
        </p:nvSpPr>
        <p:spPr bwMode="auto">
          <a:xfrm>
            <a:off x="6756400" y="44291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349" name="Group 125"/>
          <p:cNvGrpSpPr>
            <a:grpSpLocks/>
          </p:cNvGrpSpPr>
          <p:nvPr/>
        </p:nvGrpSpPr>
        <p:grpSpPr bwMode="auto">
          <a:xfrm>
            <a:off x="822325" y="1663700"/>
            <a:ext cx="5943600" cy="4097338"/>
            <a:chOff x="518" y="1048"/>
            <a:chExt cx="3744" cy="2581"/>
          </a:xfrm>
        </p:grpSpPr>
        <p:sp>
          <p:nvSpPr>
            <p:cNvPr id="52227" name="Text Box 11"/>
            <p:cNvSpPr txBox="1">
              <a:spLocks noChangeArrowheads="1"/>
            </p:cNvSpPr>
            <p:nvPr/>
          </p:nvSpPr>
          <p:spPr bwMode="auto">
            <a:xfrm>
              <a:off x="518" y="1048"/>
              <a:ext cx="1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 noProof="1"/>
            </a:p>
          </p:txBody>
        </p:sp>
        <p:sp>
          <p:nvSpPr>
            <p:cNvPr id="52229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64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b="1" i="1"/>
                <a:t>Penjualan Rata-rata Mingguan</a:t>
              </a:r>
            </a:p>
          </p:txBody>
        </p:sp>
        <p:sp>
          <p:nvSpPr>
            <p:cNvPr id="522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672" y="1392"/>
              <a:ext cx="3584" cy="2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972" y="1392"/>
              <a:ext cx="2284" cy="21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672" y="1603"/>
              <a:ext cx="3584" cy="34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943" y="1628"/>
              <a:ext cx="9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Minggu setelah </a:t>
              </a:r>
              <a:endParaRPr lang="en-US" altLang="en-US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088" y="1796"/>
              <a:ext cx="4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training</a:t>
              </a:r>
              <a:endParaRPr lang="en-US" altLang="en-US"/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2016" y="1680"/>
              <a:ext cx="11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Grup yang dilatih  </a:t>
              </a:r>
              <a:endParaRPr lang="en-US" altLang="en-US"/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3264" y="1680"/>
              <a:ext cx="8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Group Kontrol</a:t>
              </a:r>
              <a:endParaRPr lang="en-US" altLang="en-US"/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697" y="2007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2496" y="2007"/>
              <a:ext cx="6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US$ 9,723</a:t>
              </a:r>
              <a:endParaRPr lang="en-US" altLang="en-US"/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3846" y="2007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9,698</a:t>
              </a:r>
              <a:endParaRPr lang="en-US" altLang="en-US"/>
            </a:p>
          </p:txBody>
        </p:sp>
        <p:sp>
          <p:nvSpPr>
            <p:cNvPr id="52243" name="Rectangle 19"/>
            <p:cNvSpPr>
              <a:spLocks noChangeArrowheads="1"/>
            </p:cNvSpPr>
            <p:nvPr/>
          </p:nvSpPr>
          <p:spPr bwMode="auto">
            <a:xfrm>
              <a:off x="3272" y="2007"/>
              <a:ext cx="5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</a:t>
              </a:r>
              <a:endParaRPr lang="en-US" altLang="en-US"/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3840" y="2007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697" y="221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2786" y="2219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9,978</a:t>
              </a:r>
              <a:endParaRPr lang="en-US" altLang="en-US"/>
            </a:p>
          </p:txBody>
        </p:sp>
        <p:sp>
          <p:nvSpPr>
            <p:cNvPr id="52247" name="Rectangle 23"/>
            <p:cNvSpPr>
              <a:spLocks noChangeArrowheads="1"/>
            </p:cNvSpPr>
            <p:nvPr/>
          </p:nvSpPr>
          <p:spPr bwMode="auto">
            <a:xfrm>
              <a:off x="2054" y="2219"/>
              <a:ext cx="6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    </a:t>
              </a:r>
              <a:endParaRPr lang="en-US" altLang="en-US"/>
            </a:p>
          </p:txBody>
        </p:sp>
        <p:sp>
          <p:nvSpPr>
            <p:cNvPr id="52248" name="Rectangle 24"/>
            <p:cNvSpPr>
              <a:spLocks noChangeArrowheads="1"/>
            </p:cNvSpPr>
            <p:nvPr/>
          </p:nvSpPr>
          <p:spPr bwMode="auto">
            <a:xfrm>
              <a:off x="2773" y="2219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3846" y="2219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9,720</a:t>
              </a:r>
              <a:endParaRPr lang="en-US" altLang="en-US"/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3272" y="2219"/>
              <a:ext cx="5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</a:t>
              </a:r>
              <a:endParaRPr lang="en-US" altLang="en-US"/>
            </a:p>
          </p:txBody>
        </p:sp>
        <p:sp>
          <p:nvSpPr>
            <p:cNvPr id="52251" name="Rectangle 27"/>
            <p:cNvSpPr>
              <a:spLocks noChangeArrowheads="1"/>
            </p:cNvSpPr>
            <p:nvPr/>
          </p:nvSpPr>
          <p:spPr bwMode="auto">
            <a:xfrm>
              <a:off x="3840" y="2219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52" name="Rectangle 28"/>
            <p:cNvSpPr>
              <a:spLocks noChangeArrowheads="1"/>
            </p:cNvSpPr>
            <p:nvPr/>
          </p:nvSpPr>
          <p:spPr bwMode="auto">
            <a:xfrm>
              <a:off x="697" y="2430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2710" y="2430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10,424</a:t>
              </a:r>
              <a:endParaRPr lang="en-US" altLang="en-US"/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2054" y="2430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  </a:t>
              </a:r>
              <a:endParaRPr lang="en-US" altLang="en-US"/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2697" y="2430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3846" y="2430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9,812</a:t>
              </a:r>
              <a:endParaRPr lang="en-US" altLang="en-US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3272" y="2430"/>
              <a:ext cx="5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</a:t>
              </a:r>
              <a:endParaRPr lang="en-US" altLang="en-US"/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3840" y="2430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697" y="2641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13</a:t>
              </a:r>
              <a:endParaRPr lang="en-US" altLang="en-US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2710" y="2641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13,690</a:t>
              </a:r>
              <a:endParaRPr lang="en-US" altLang="en-US"/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2054" y="2641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  </a:t>
              </a:r>
              <a:endParaRPr lang="en-US" altLang="en-US"/>
            </a:p>
          </p:txBody>
        </p:sp>
        <p:sp>
          <p:nvSpPr>
            <p:cNvPr id="52262" name="Rectangle 38"/>
            <p:cNvSpPr>
              <a:spLocks noChangeArrowheads="1"/>
            </p:cNvSpPr>
            <p:nvPr/>
          </p:nvSpPr>
          <p:spPr bwMode="auto">
            <a:xfrm>
              <a:off x="2697" y="264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3770" y="2641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11,572</a:t>
              </a:r>
              <a:endParaRPr lang="en-US" altLang="en-US"/>
            </a:p>
          </p:txBody>
        </p:sp>
        <p:sp>
          <p:nvSpPr>
            <p:cNvPr id="52264" name="Rectangle 40"/>
            <p:cNvSpPr>
              <a:spLocks noChangeArrowheads="1"/>
            </p:cNvSpPr>
            <p:nvPr/>
          </p:nvSpPr>
          <p:spPr bwMode="auto">
            <a:xfrm>
              <a:off x="3272" y="2641"/>
              <a:ext cx="4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</a:t>
              </a:r>
              <a:endParaRPr lang="en-US" altLang="en-US"/>
            </a:p>
          </p:txBody>
        </p:sp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3764" y="264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697" y="285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14</a:t>
              </a:r>
              <a:endParaRPr lang="en-US" altLang="en-US"/>
            </a:p>
          </p:txBody>
        </p:sp>
        <p:sp>
          <p:nvSpPr>
            <p:cNvPr id="52267" name="Rectangle 43"/>
            <p:cNvSpPr>
              <a:spLocks noChangeArrowheads="1"/>
            </p:cNvSpPr>
            <p:nvPr/>
          </p:nvSpPr>
          <p:spPr bwMode="auto">
            <a:xfrm>
              <a:off x="2710" y="2852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11,491</a:t>
              </a:r>
              <a:endParaRPr lang="en-US" altLang="en-US"/>
            </a:p>
          </p:txBody>
        </p:sp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2054" y="2852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  </a:t>
              </a:r>
              <a:endParaRPr lang="en-US" altLang="en-US"/>
            </a:p>
          </p:txBody>
        </p:sp>
        <p:sp>
          <p:nvSpPr>
            <p:cNvPr id="52269" name="Rectangle 45"/>
            <p:cNvSpPr>
              <a:spLocks noChangeArrowheads="1"/>
            </p:cNvSpPr>
            <p:nvPr/>
          </p:nvSpPr>
          <p:spPr bwMode="auto">
            <a:xfrm>
              <a:off x="2697" y="2852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3846" y="2852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9,683</a:t>
              </a:r>
              <a:endParaRPr lang="en-US" altLang="en-US"/>
            </a:p>
          </p:txBody>
        </p:sp>
        <p:sp>
          <p:nvSpPr>
            <p:cNvPr id="52271" name="Rectangle 47"/>
            <p:cNvSpPr>
              <a:spLocks noChangeArrowheads="1"/>
            </p:cNvSpPr>
            <p:nvPr/>
          </p:nvSpPr>
          <p:spPr bwMode="auto">
            <a:xfrm>
              <a:off x="3272" y="2852"/>
              <a:ext cx="5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</a:t>
              </a:r>
              <a:endParaRPr lang="en-US" altLang="en-US"/>
            </a:p>
          </p:txBody>
        </p:sp>
        <p:sp>
          <p:nvSpPr>
            <p:cNvPr id="52272" name="Rectangle 48"/>
            <p:cNvSpPr>
              <a:spLocks noChangeArrowheads="1"/>
            </p:cNvSpPr>
            <p:nvPr/>
          </p:nvSpPr>
          <p:spPr bwMode="auto">
            <a:xfrm>
              <a:off x="3840" y="2852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73" name="Rectangle 49"/>
            <p:cNvSpPr>
              <a:spLocks noChangeArrowheads="1"/>
            </p:cNvSpPr>
            <p:nvPr/>
          </p:nvSpPr>
          <p:spPr bwMode="auto">
            <a:xfrm>
              <a:off x="697" y="3064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15</a:t>
              </a:r>
              <a:endParaRPr lang="en-US" altLang="en-US"/>
            </a:p>
          </p:txBody>
        </p:sp>
        <p:sp>
          <p:nvSpPr>
            <p:cNvPr id="52274" name="Rectangle 50"/>
            <p:cNvSpPr>
              <a:spLocks noChangeArrowheads="1"/>
            </p:cNvSpPr>
            <p:nvPr/>
          </p:nvSpPr>
          <p:spPr bwMode="auto">
            <a:xfrm>
              <a:off x="2710" y="3064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11,044</a:t>
              </a:r>
              <a:endParaRPr lang="en-US" altLang="en-US"/>
            </a:p>
          </p:txBody>
        </p:sp>
        <p:sp>
          <p:nvSpPr>
            <p:cNvPr id="52275" name="Rectangle 51"/>
            <p:cNvSpPr>
              <a:spLocks noChangeArrowheads="1"/>
            </p:cNvSpPr>
            <p:nvPr/>
          </p:nvSpPr>
          <p:spPr bwMode="auto">
            <a:xfrm>
              <a:off x="2054" y="3064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    </a:t>
              </a:r>
              <a:endParaRPr lang="en-US" altLang="en-US"/>
            </a:p>
          </p:txBody>
        </p:sp>
        <p:sp>
          <p:nvSpPr>
            <p:cNvPr id="52276" name="Rectangle 52"/>
            <p:cNvSpPr>
              <a:spLocks noChangeArrowheads="1"/>
            </p:cNvSpPr>
            <p:nvPr/>
          </p:nvSpPr>
          <p:spPr bwMode="auto">
            <a:xfrm>
              <a:off x="2697" y="306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77" name="Rectangle 53"/>
            <p:cNvSpPr>
              <a:spLocks noChangeArrowheads="1"/>
            </p:cNvSpPr>
            <p:nvPr/>
          </p:nvSpPr>
          <p:spPr bwMode="auto">
            <a:xfrm>
              <a:off x="3770" y="3064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10,092</a:t>
              </a:r>
              <a:endParaRPr lang="en-US" altLang="en-US"/>
            </a:p>
          </p:txBody>
        </p:sp>
        <p:sp>
          <p:nvSpPr>
            <p:cNvPr id="52278" name="Rectangle 54"/>
            <p:cNvSpPr>
              <a:spLocks noChangeArrowheads="1"/>
            </p:cNvSpPr>
            <p:nvPr/>
          </p:nvSpPr>
          <p:spPr bwMode="auto">
            <a:xfrm>
              <a:off x="3272" y="3064"/>
              <a:ext cx="4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            </a:t>
              </a:r>
              <a:endParaRPr lang="en-US" altLang="en-US"/>
            </a:p>
          </p:txBody>
        </p:sp>
        <p:sp>
          <p:nvSpPr>
            <p:cNvPr id="52279" name="Rectangle 55"/>
            <p:cNvSpPr>
              <a:spLocks noChangeArrowheads="1"/>
            </p:cNvSpPr>
            <p:nvPr/>
          </p:nvSpPr>
          <p:spPr bwMode="auto">
            <a:xfrm>
              <a:off x="3764" y="306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80" name="Rectangle 56"/>
            <p:cNvSpPr>
              <a:spLocks noChangeArrowheads="1"/>
            </p:cNvSpPr>
            <p:nvPr/>
          </p:nvSpPr>
          <p:spPr bwMode="auto">
            <a:xfrm>
              <a:off x="720" y="3264"/>
              <a:ext cx="11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>
                  <a:solidFill>
                    <a:srgbClr val="000000"/>
                  </a:solidFill>
                </a:rPr>
                <a:t>Rerata untuk Minggu</a:t>
              </a:r>
              <a:endParaRPr lang="en-US" altLang="en-US" sz="1400"/>
            </a:p>
          </p:txBody>
        </p:sp>
        <p:sp>
          <p:nvSpPr>
            <p:cNvPr id="52281" name="Rectangle 57"/>
            <p:cNvSpPr>
              <a:spLocks noChangeArrowheads="1"/>
            </p:cNvSpPr>
            <p:nvPr/>
          </p:nvSpPr>
          <p:spPr bwMode="auto">
            <a:xfrm>
              <a:off x="2710" y="3275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12,075</a:t>
              </a:r>
              <a:endParaRPr lang="en-US" altLang="en-US"/>
            </a:p>
          </p:txBody>
        </p:sp>
        <p:sp>
          <p:nvSpPr>
            <p:cNvPr id="52282" name="Rectangle 58"/>
            <p:cNvSpPr>
              <a:spLocks noChangeArrowheads="1"/>
            </p:cNvSpPr>
            <p:nvPr/>
          </p:nvSpPr>
          <p:spPr bwMode="auto">
            <a:xfrm>
              <a:off x="2054" y="3275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                 </a:t>
              </a:r>
              <a:endParaRPr lang="en-US" altLang="en-US"/>
            </a:p>
          </p:txBody>
        </p:sp>
        <p:sp>
          <p:nvSpPr>
            <p:cNvPr id="52283" name="Rectangle 59"/>
            <p:cNvSpPr>
              <a:spLocks noChangeArrowheads="1"/>
            </p:cNvSpPr>
            <p:nvPr/>
          </p:nvSpPr>
          <p:spPr bwMode="auto">
            <a:xfrm>
              <a:off x="2697" y="3275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84" name="Rectangle 60"/>
            <p:cNvSpPr>
              <a:spLocks noChangeArrowheads="1"/>
            </p:cNvSpPr>
            <p:nvPr/>
          </p:nvSpPr>
          <p:spPr bwMode="auto">
            <a:xfrm>
              <a:off x="3770" y="3275"/>
              <a:ext cx="3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10,449</a:t>
              </a:r>
              <a:endParaRPr lang="en-US" altLang="en-US"/>
            </a:p>
          </p:txBody>
        </p:sp>
        <p:sp>
          <p:nvSpPr>
            <p:cNvPr id="52285" name="Rectangle 61"/>
            <p:cNvSpPr>
              <a:spLocks noChangeArrowheads="1"/>
            </p:cNvSpPr>
            <p:nvPr/>
          </p:nvSpPr>
          <p:spPr bwMode="auto">
            <a:xfrm>
              <a:off x="3272" y="3275"/>
              <a:ext cx="4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             </a:t>
              </a:r>
              <a:endParaRPr lang="en-US" altLang="en-US"/>
            </a:p>
          </p:txBody>
        </p:sp>
        <p:sp>
          <p:nvSpPr>
            <p:cNvPr id="52286" name="Rectangle 62"/>
            <p:cNvSpPr>
              <a:spLocks noChangeArrowheads="1"/>
            </p:cNvSpPr>
            <p:nvPr/>
          </p:nvSpPr>
          <p:spPr bwMode="auto">
            <a:xfrm>
              <a:off x="3764" y="3275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2287" name="Rectangle 63"/>
            <p:cNvSpPr>
              <a:spLocks noChangeArrowheads="1"/>
            </p:cNvSpPr>
            <p:nvPr/>
          </p:nvSpPr>
          <p:spPr bwMode="auto">
            <a:xfrm>
              <a:off x="1328" y="3468"/>
              <a:ext cx="5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>
                  <a:solidFill>
                    <a:srgbClr val="000000"/>
                  </a:solidFill>
                </a:rPr>
                <a:t>13, 14, 15</a:t>
              </a:r>
              <a:endParaRPr lang="en-US" altLang="en-US"/>
            </a:p>
          </p:txBody>
        </p:sp>
        <p:sp>
          <p:nvSpPr>
            <p:cNvPr id="52288" name="Rectangle 64"/>
            <p:cNvSpPr>
              <a:spLocks noChangeArrowheads="1"/>
            </p:cNvSpPr>
            <p:nvPr/>
          </p:nvSpPr>
          <p:spPr bwMode="auto">
            <a:xfrm>
              <a:off x="2527" y="1454"/>
              <a:ext cx="11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>
                  <a:solidFill>
                    <a:srgbClr val="000000"/>
                  </a:solidFill>
                </a:rPr>
                <a:t>Post Training Data</a:t>
              </a:r>
              <a:endParaRPr lang="en-US" altLang="en-US"/>
            </a:p>
          </p:txBody>
        </p:sp>
        <p:sp>
          <p:nvSpPr>
            <p:cNvPr id="52291" name="Line 67"/>
            <p:cNvSpPr>
              <a:spLocks noChangeShapeType="1"/>
            </p:cNvSpPr>
            <p:nvPr/>
          </p:nvSpPr>
          <p:spPr bwMode="auto">
            <a:xfrm>
              <a:off x="678" y="1392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2" name="Rectangle 68"/>
            <p:cNvSpPr>
              <a:spLocks noChangeArrowheads="1"/>
            </p:cNvSpPr>
            <p:nvPr/>
          </p:nvSpPr>
          <p:spPr bwMode="auto">
            <a:xfrm>
              <a:off x="678" y="1392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5" name="Line 71"/>
            <p:cNvSpPr>
              <a:spLocks noChangeShapeType="1"/>
            </p:cNvSpPr>
            <p:nvPr/>
          </p:nvSpPr>
          <p:spPr bwMode="auto">
            <a:xfrm>
              <a:off x="678" y="1603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6" name="Rectangle 72"/>
            <p:cNvSpPr>
              <a:spLocks noChangeArrowheads="1"/>
            </p:cNvSpPr>
            <p:nvPr/>
          </p:nvSpPr>
          <p:spPr bwMode="auto">
            <a:xfrm>
              <a:off x="678" y="1603"/>
              <a:ext cx="357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7" name="Line 73"/>
            <p:cNvSpPr>
              <a:spLocks noChangeShapeType="1"/>
            </p:cNvSpPr>
            <p:nvPr/>
          </p:nvSpPr>
          <p:spPr bwMode="auto">
            <a:xfrm>
              <a:off x="678" y="1945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8" name="Rectangle 74"/>
            <p:cNvSpPr>
              <a:spLocks noChangeArrowheads="1"/>
            </p:cNvSpPr>
            <p:nvPr/>
          </p:nvSpPr>
          <p:spPr bwMode="auto">
            <a:xfrm>
              <a:off x="678" y="1945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9" name="Line 75"/>
            <p:cNvSpPr>
              <a:spLocks noChangeShapeType="1"/>
            </p:cNvSpPr>
            <p:nvPr/>
          </p:nvSpPr>
          <p:spPr bwMode="auto">
            <a:xfrm>
              <a:off x="678" y="2156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0" name="Rectangle 76"/>
            <p:cNvSpPr>
              <a:spLocks noChangeArrowheads="1"/>
            </p:cNvSpPr>
            <p:nvPr/>
          </p:nvSpPr>
          <p:spPr bwMode="auto">
            <a:xfrm>
              <a:off x="678" y="2156"/>
              <a:ext cx="357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1" name="Line 77"/>
            <p:cNvSpPr>
              <a:spLocks noChangeShapeType="1"/>
            </p:cNvSpPr>
            <p:nvPr/>
          </p:nvSpPr>
          <p:spPr bwMode="auto">
            <a:xfrm>
              <a:off x="678" y="2368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2" name="Rectangle 78"/>
            <p:cNvSpPr>
              <a:spLocks noChangeArrowheads="1"/>
            </p:cNvSpPr>
            <p:nvPr/>
          </p:nvSpPr>
          <p:spPr bwMode="auto">
            <a:xfrm>
              <a:off x="678" y="2368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Line 79"/>
            <p:cNvSpPr>
              <a:spLocks noChangeShapeType="1"/>
            </p:cNvSpPr>
            <p:nvPr/>
          </p:nvSpPr>
          <p:spPr bwMode="auto">
            <a:xfrm>
              <a:off x="678" y="2579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4" name="Rectangle 80"/>
            <p:cNvSpPr>
              <a:spLocks noChangeArrowheads="1"/>
            </p:cNvSpPr>
            <p:nvPr/>
          </p:nvSpPr>
          <p:spPr bwMode="auto">
            <a:xfrm>
              <a:off x="678" y="2579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5" name="Line 81"/>
            <p:cNvSpPr>
              <a:spLocks noChangeShapeType="1"/>
            </p:cNvSpPr>
            <p:nvPr/>
          </p:nvSpPr>
          <p:spPr bwMode="auto">
            <a:xfrm>
              <a:off x="678" y="2790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6" name="Rectangle 82"/>
            <p:cNvSpPr>
              <a:spLocks noChangeArrowheads="1"/>
            </p:cNvSpPr>
            <p:nvPr/>
          </p:nvSpPr>
          <p:spPr bwMode="auto">
            <a:xfrm>
              <a:off x="678" y="2790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7" name="Line 83"/>
            <p:cNvSpPr>
              <a:spLocks noChangeShapeType="1"/>
            </p:cNvSpPr>
            <p:nvPr/>
          </p:nvSpPr>
          <p:spPr bwMode="auto">
            <a:xfrm>
              <a:off x="678" y="3002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8" name="Rectangle 84"/>
            <p:cNvSpPr>
              <a:spLocks noChangeArrowheads="1"/>
            </p:cNvSpPr>
            <p:nvPr/>
          </p:nvSpPr>
          <p:spPr bwMode="auto">
            <a:xfrm>
              <a:off x="678" y="3002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9" name="Line 85"/>
            <p:cNvSpPr>
              <a:spLocks noChangeShapeType="1"/>
            </p:cNvSpPr>
            <p:nvPr/>
          </p:nvSpPr>
          <p:spPr bwMode="auto">
            <a:xfrm>
              <a:off x="672" y="1392"/>
              <a:ext cx="1" cy="18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Rectangle 86"/>
            <p:cNvSpPr>
              <a:spLocks noChangeArrowheads="1"/>
            </p:cNvSpPr>
            <p:nvPr/>
          </p:nvSpPr>
          <p:spPr bwMode="auto">
            <a:xfrm>
              <a:off x="672" y="1392"/>
              <a:ext cx="6" cy="18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Line 87"/>
            <p:cNvSpPr>
              <a:spLocks noChangeShapeType="1"/>
            </p:cNvSpPr>
            <p:nvPr/>
          </p:nvSpPr>
          <p:spPr bwMode="auto">
            <a:xfrm>
              <a:off x="1972" y="1398"/>
              <a:ext cx="1" cy="18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2" name="Rectangle 88"/>
            <p:cNvSpPr>
              <a:spLocks noChangeArrowheads="1"/>
            </p:cNvSpPr>
            <p:nvPr/>
          </p:nvSpPr>
          <p:spPr bwMode="auto">
            <a:xfrm>
              <a:off x="1972" y="1398"/>
              <a:ext cx="6" cy="18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3" name="Line 89"/>
            <p:cNvSpPr>
              <a:spLocks noChangeShapeType="1"/>
            </p:cNvSpPr>
            <p:nvPr/>
          </p:nvSpPr>
          <p:spPr bwMode="auto">
            <a:xfrm>
              <a:off x="3190" y="1610"/>
              <a:ext cx="1" cy="16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4" name="Rectangle 90"/>
            <p:cNvSpPr>
              <a:spLocks noChangeArrowheads="1"/>
            </p:cNvSpPr>
            <p:nvPr/>
          </p:nvSpPr>
          <p:spPr bwMode="auto">
            <a:xfrm>
              <a:off x="3190" y="1610"/>
              <a:ext cx="6" cy="16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5" name="Line 91"/>
            <p:cNvSpPr>
              <a:spLocks noChangeShapeType="1"/>
            </p:cNvSpPr>
            <p:nvPr/>
          </p:nvSpPr>
          <p:spPr bwMode="auto">
            <a:xfrm>
              <a:off x="678" y="3213"/>
              <a:ext cx="357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6" name="Rectangle 92"/>
            <p:cNvSpPr>
              <a:spLocks noChangeArrowheads="1"/>
            </p:cNvSpPr>
            <p:nvPr/>
          </p:nvSpPr>
          <p:spPr bwMode="auto">
            <a:xfrm>
              <a:off x="678" y="3213"/>
              <a:ext cx="357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7" name="Line 93"/>
            <p:cNvSpPr>
              <a:spLocks noChangeShapeType="1"/>
            </p:cNvSpPr>
            <p:nvPr/>
          </p:nvSpPr>
          <p:spPr bwMode="auto">
            <a:xfrm>
              <a:off x="4250" y="1398"/>
              <a:ext cx="1" cy="18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8" name="Rectangle 94"/>
            <p:cNvSpPr>
              <a:spLocks noChangeArrowheads="1"/>
            </p:cNvSpPr>
            <p:nvPr/>
          </p:nvSpPr>
          <p:spPr bwMode="auto">
            <a:xfrm>
              <a:off x="4250" y="1398"/>
              <a:ext cx="6" cy="18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9" name="Line 95"/>
            <p:cNvSpPr>
              <a:spLocks noChangeShapeType="1"/>
            </p:cNvSpPr>
            <p:nvPr/>
          </p:nvSpPr>
          <p:spPr bwMode="auto">
            <a:xfrm>
              <a:off x="672" y="3219"/>
              <a:ext cx="1" cy="40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Rectangle 96"/>
            <p:cNvSpPr>
              <a:spLocks noChangeArrowheads="1"/>
            </p:cNvSpPr>
            <p:nvPr/>
          </p:nvSpPr>
          <p:spPr bwMode="auto">
            <a:xfrm>
              <a:off x="672" y="3219"/>
              <a:ext cx="6" cy="41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Line 97"/>
            <p:cNvSpPr>
              <a:spLocks noChangeShapeType="1"/>
            </p:cNvSpPr>
            <p:nvPr/>
          </p:nvSpPr>
          <p:spPr bwMode="auto">
            <a:xfrm>
              <a:off x="1972" y="3219"/>
              <a:ext cx="1" cy="40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2" name="Rectangle 98"/>
            <p:cNvSpPr>
              <a:spLocks noChangeArrowheads="1"/>
            </p:cNvSpPr>
            <p:nvPr/>
          </p:nvSpPr>
          <p:spPr bwMode="auto">
            <a:xfrm>
              <a:off x="1972" y="3219"/>
              <a:ext cx="6" cy="41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3" name="Line 99"/>
            <p:cNvSpPr>
              <a:spLocks noChangeShapeType="1"/>
            </p:cNvSpPr>
            <p:nvPr/>
          </p:nvSpPr>
          <p:spPr bwMode="auto">
            <a:xfrm>
              <a:off x="3190" y="3219"/>
              <a:ext cx="1" cy="40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4" name="Rectangle 100"/>
            <p:cNvSpPr>
              <a:spLocks noChangeArrowheads="1"/>
            </p:cNvSpPr>
            <p:nvPr/>
          </p:nvSpPr>
          <p:spPr bwMode="auto">
            <a:xfrm>
              <a:off x="3190" y="3219"/>
              <a:ext cx="6" cy="41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5" name="Line 101"/>
            <p:cNvSpPr>
              <a:spLocks noChangeShapeType="1"/>
            </p:cNvSpPr>
            <p:nvPr/>
          </p:nvSpPr>
          <p:spPr bwMode="auto">
            <a:xfrm>
              <a:off x="4250" y="3219"/>
              <a:ext cx="1" cy="40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6" name="Rectangle 102"/>
            <p:cNvSpPr>
              <a:spLocks noChangeArrowheads="1"/>
            </p:cNvSpPr>
            <p:nvPr/>
          </p:nvSpPr>
          <p:spPr bwMode="auto">
            <a:xfrm>
              <a:off x="4250" y="3219"/>
              <a:ext cx="6" cy="41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7" name="Line 103"/>
            <p:cNvSpPr>
              <a:spLocks noChangeShapeType="1"/>
            </p:cNvSpPr>
            <p:nvPr/>
          </p:nvSpPr>
          <p:spPr bwMode="auto">
            <a:xfrm>
              <a:off x="4256" y="139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9" name="Line 105"/>
            <p:cNvSpPr>
              <a:spLocks noChangeShapeType="1"/>
            </p:cNvSpPr>
            <p:nvPr/>
          </p:nvSpPr>
          <p:spPr bwMode="auto">
            <a:xfrm>
              <a:off x="4256" y="1603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0" name="Rectangle 106"/>
            <p:cNvSpPr>
              <a:spLocks noChangeArrowheads="1"/>
            </p:cNvSpPr>
            <p:nvPr/>
          </p:nvSpPr>
          <p:spPr bwMode="auto">
            <a:xfrm>
              <a:off x="4256" y="1603"/>
              <a:ext cx="6" cy="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1" name="Line 107"/>
            <p:cNvSpPr>
              <a:spLocks noChangeShapeType="1"/>
            </p:cNvSpPr>
            <p:nvPr/>
          </p:nvSpPr>
          <p:spPr bwMode="auto">
            <a:xfrm>
              <a:off x="4256" y="1945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2" name="Rectangle 108"/>
            <p:cNvSpPr>
              <a:spLocks noChangeArrowheads="1"/>
            </p:cNvSpPr>
            <p:nvPr/>
          </p:nvSpPr>
          <p:spPr bwMode="auto">
            <a:xfrm>
              <a:off x="4256" y="1945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3" name="Line 109"/>
            <p:cNvSpPr>
              <a:spLocks noChangeShapeType="1"/>
            </p:cNvSpPr>
            <p:nvPr/>
          </p:nvSpPr>
          <p:spPr bwMode="auto">
            <a:xfrm>
              <a:off x="4256" y="21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4" name="Rectangle 110"/>
            <p:cNvSpPr>
              <a:spLocks noChangeArrowheads="1"/>
            </p:cNvSpPr>
            <p:nvPr/>
          </p:nvSpPr>
          <p:spPr bwMode="auto">
            <a:xfrm>
              <a:off x="4256" y="2156"/>
              <a:ext cx="6" cy="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5" name="Line 111"/>
            <p:cNvSpPr>
              <a:spLocks noChangeShapeType="1"/>
            </p:cNvSpPr>
            <p:nvPr/>
          </p:nvSpPr>
          <p:spPr bwMode="auto">
            <a:xfrm>
              <a:off x="4256" y="236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Line 113"/>
            <p:cNvSpPr>
              <a:spLocks noChangeShapeType="1"/>
            </p:cNvSpPr>
            <p:nvPr/>
          </p:nvSpPr>
          <p:spPr bwMode="auto">
            <a:xfrm>
              <a:off x="4256" y="2579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9" name="Line 115"/>
            <p:cNvSpPr>
              <a:spLocks noChangeShapeType="1"/>
            </p:cNvSpPr>
            <p:nvPr/>
          </p:nvSpPr>
          <p:spPr bwMode="auto">
            <a:xfrm>
              <a:off x="4256" y="279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1" name="Line 117"/>
            <p:cNvSpPr>
              <a:spLocks noChangeShapeType="1"/>
            </p:cNvSpPr>
            <p:nvPr/>
          </p:nvSpPr>
          <p:spPr bwMode="auto">
            <a:xfrm>
              <a:off x="4256" y="300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2" name="Rectangle 118"/>
            <p:cNvSpPr>
              <a:spLocks noChangeArrowheads="1"/>
            </p:cNvSpPr>
            <p:nvPr/>
          </p:nvSpPr>
          <p:spPr bwMode="auto">
            <a:xfrm>
              <a:off x="4256" y="3002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3" name="Line 119"/>
            <p:cNvSpPr>
              <a:spLocks noChangeShapeType="1"/>
            </p:cNvSpPr>
            <p:nvPr/>
          </p:nvSpPr>
          <p:spPr bwMode="auto">
            <a:xfrm>
              <a:off x="4256" y="3213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4" name="Rectangle 120"/>
            <p:cNvSpPr>
              <a:spLocks noChangeArrowheads="1"/>
            </p:cNvSpPr>
            <p:nvPr/>
          </p:nvSpPr>
          <p:spPr bwMode="auto">
            <a:xfrm>
              <a:off x="4256" y="3213"/>
              <a:ext cx="6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5" name="Line 121"/>
            <p:cNvSpPr>
              <a:spLocks noChangeShapeType="1"/>
            </p:cNvSpPr>
            <p:nvPr/>
          </p:nvSpPr>
          <p:spPr bwMode="auto">
            <a:xfrm>
              <a:off x="672" y="3424"/>
              <a:ext cx="358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6" name="Rectangle 122"/>
            <p:cNvSpPr>
              <a:spLocks noChangeArrowheads="1"/>
            </p:cNvSpPr>
            <p:nvPr/>
          </p:nvSpPr>
          <p:spPr bwMode="auto">
            <a:xfrm>
              <a:off x="672" y="3424"/>
              <a:ext cx="3590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7" name="Line 123"/>
            <p:cNvSpPr>
              <a:spLocks noChangeShapeType="1"/>
            </p:cNvSpPr>
            <p:nvPr/>
          </p:nvSpPr>
          <p:spPr bwMode="auto">
            <a:xfrm>
              <a:off x="672" y="3617"/>
              <a:ext cx="3584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8" name="Rectangle 124"/>
            <p:cNvSpPr>
              <a:spLocks noChangeArrowheads="1"/>
            </p:cNvSpPr>
            <p:nvPr/>
          </p:nvSpPr>
          <p:spPr bwMode="auto">
            <a:xfrm>
              <a:off x="672" y="3617"/>
              <a:ext cx="3590" cy="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AutoShape 2"/>
          <p:cNvSpPr>
            <a:spLocks noChangeArrowheads="1"/>
          </p:cNvSpPr>
          <p:nvPr/>
        </p:nvSpPr>
        <p:spPr bwMode="auto">
          <a:xfrm>
            <a:off x="6553200" y="3124200"/>
            <a:ext cx="2438400" cy="1676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noProof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433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Level </a:t>
            </a: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  <a:endParaRPr 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3276600" cy="1511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800"/>
              <a:t>Level 1 - Reaction</a:t>
            </a:r>
          </a:p>
          <a:p>
            <a:pPr eaLnBrk="1" hangingPunct="1">
              <a:lnSpc>
                <a:spcPct val="110000"/>
              </a:lnSpc>
            </a:pPr>
            <a:endParaRPr lang="en-US" altLang="en-US" sz="2800"/>
          </a:p>
          <a:p>
            <a:pPr eaLnBrk="1" hangingPunct="1">
              <a:lnSpc>
                <a:spcPct val="110000"/>
              </a:lnSpc>
            </a:pPr>
            <a:endParaRPr lang="en-US" altLang="en-US" sz="2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2667000"/>
            <a:ext cx="3657600" cy="15113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800"/>
              <a:t>Level 2 - Learning</a:t>
            </a:r>
          </a:p>
          <a:p>
            <a:pPr eaLnBrk="1" hangingPunct="1">
              <a:lnSpc>
                <a:spcPct val="110000"/>
              </a:lnSpc>
            </a:pPr>
            <a:endParaRPr lang="en-US" altLang="en-US" sz="2800"/>
          </a:p>
          <a:p>
            <a:pPr eaLnBrk="1" hangingPunct="1">
              <a:lnSpc>
                <a:spcPct val="110000"/>
              </a:lnSpc>
            </a:pPr>
            <a:endParaRPr lang="en-US" altLang="en-US" sz="28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0" y="3886200"/>
            <a:ext cx="3429000" cy="1041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800"/>
              <a:t>Level 3 – Behaviour Application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057400" y="5194300"/>
            <a:ext cx="3429000" cy="1041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800">
                <a:solidFill>
                  <a:schemeClr val="bg1"/>
                </a:solidFill>
              </a:rPr>
              <a:t>Level 4 – Bussiness Impact</a:t>
            </a:r>
          </a:p>
        </p:txBody>
      </p:sp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6705600" y="3276600"/>
            <a:ext cx="228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level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Efektivitas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Training</a:t>
            </a:r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>
            <a:off x="5638800" y="1524000"/>
            <a:ext cx="762000" cy="4953000"/>
          </a:xfrm>
          <a:prstGeom prst="rightBrace">
            <a:avLst>
              <a:gd name="adj1" fmla="val 54167"/>
              <a:gd name="adj2" fmla="val 50000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Text Box 2"/>
          <p:cNvSpPr txBox="1">
            <a:spLocks noChangeArrowheads="1"/>
          </p:cNvSpPr>
          <p:nvPr/>
        </p:nvSpPr>
        <p:spPr bwMode="auto">
          <a:xfrm>
            <a:off x="822325" y="533400"/>
            <a:ext cx="7940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Analisa ROI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2325" y="1663700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74725" y="1587500"/>
            <a:ext cx="43354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/>
              <a:t>Keuntungan Program Pertahun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14400" y="6248400"/>
            <a:ext cx="3924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/>
              <a:t>Catatan : terdapat 46 peserta pelatihan</a:t>
            </a:r>
          </a:p>
        </p:txBody>
      </p:sp>
      <p:sp>
        <p:nvSpPr>
          <p:cNvPr id="53257" name="AutoShape 9"/>
          <p:cNvSpPr>
            <a:spLocks noChangeAspect="1" noChangeArrowheads="1" noTextEdit="1"/>
          </p:cNvSpPr>
          <p:nvPr/>
        </p:nvSpPr>
        <p:spPr bwMode="auto">
          <a:xfrm>
            <a:off x="987425" y="2006600"/>
            <a:ext cx="558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987425" y="2006600"/>
            <a:ext cx="5588000" cy="387350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2589213" y="2139950"/>
            <a:ext cx="4683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Data</a:t>
            </a:r>
            <a:endParaRPr lang="en-US" altLang="en-US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5413375" y="2139950"/>
            <a:ext cx="4206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US$</a:t>
            </a:r>
            <a:endParaRPr lang="en-US" altLang="en-US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1027113" y="2517775"/>
            <a:ext cx="2835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Rerata penjualan mingguan</a:t>
            </a:r>
            <a:endParaRPr lang="en-US" altLang="en-US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2819400" y="2895600"/>
            <a:ext cx="17573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Group yang dilatih</a:t>
            </a:r>
            <a:endParaRPr lang="en-US" altLang="en-US"/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5803900" y="2895600"/>
            <a:ext cx="663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12,075</a:t>
            </a:r>
            <a:endParaRPr lang="en-US" altLang="en-US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4752975" y="2895600"/>
            <a:ext cx="10255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                </a:t>
            </a:r>
            <a:endParaRPr lang="en-US" altLang="en-US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5773738" y="28956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3200400" y="3276600"/>
            <a:ext cx="13477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Group Kontrol</a:t>
            </a:r>
            <a:endParaRPr lang="en-US" altLang="en-US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803900" y="3271838"/>
            <a:ext cx="663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10,449</a:t>
            </a:r>
            <a:endParaRPr lang="en-US" altLang="en-US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4752975" y="3271838"/>
            <a:ext cx="10255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                </a:t>
            </a:r>
            <a:endParaRPr lang="en-US" altLang="en-US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5773738" y="327183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027113" y="3649663"/>
            <a:ext cx="12049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Peningkatan</a:t>
            </a:r>
            <a:endParaRPr lang="en-US" altLang="en-US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5924550" y="3649663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1,626</a:t>
            </a:r>
            <a:endParaRPr lang="en-US" altLang="en-US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4752975" y="3649663"/>
            <a:ext cx="11461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                  </a:t>
            </a:r>
            <a:endParaRPr lang="en-US" altLang="en-US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5894388" y="364966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1027113" y="4027488"/>
            <a:ext cx="3343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Kontribusi Profit  dari Training  2 %</a:t>
            </a:r>
            <a:endParaRPr lang="en-US" altLang="en-US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5924550" y="4027488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32.50</a:t>
            </a:r>
            <a:endParaRPr lang="en-US" altLang="en-US" b="1"/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4752975" y="4027488"/>
            <a:ext cx="11461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                  </a:t>
            </a:r>
            <a:endParaRPr lang="en-US" altLang="en-US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6324600" y="40386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1027113" y="4405313"/>
            <a:ext cx="20066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(Akibat dari Training)</a:t>
            </a:r>
            <a:endParaRPr lang="en-US" altLang="en-US"/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1027113" y="4783138"/>
            <a:ext cx="27336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Total peningkatan mingguan</a:t>
            </a:r>
            <a:endParaRPr lang="en-US" altLang="en-US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5924550" y="4783138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1,495</a:t>
            </a:r>
            <a:endParaRPr lang="en-US" altLang="en-US"/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4752975" y="4783138"/>
            <a:ext cx="11461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                  </a:t>
            </a:r>
            <a:endParaRPr lang="en-US" altLang="en-US"/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5894388" y="478313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1027113" y="5160963"/>
            <a:ext cx="18176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(32.5</a:t>
            </a:r>
            <a:r>
              <a:rPr lang="en-US" altLang="en-US" sz="1700">
                <a:solidFill>
                  <a:srgbClr val="000000"/>
                </a:solidFill>
              </a:rPr>
              <a:t> x 46 peserta)</a:t>
            </a:r>
            <a:endParaRPr lang="en-US" altLang="en-US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1027113" y="5538788"/>
            <a:ext cx="20367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Total benefit tahunan</a:t>
            </a:r>
            <a:endParaRPr lang="en-US" altLang="en-US"/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5803900" y="5538788"/>
            <a:ext cx="663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71,760</a:t>
            </a:r>
            <a:endParaRPr lang="en-US" altLang="en-US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4752975" y="5538788"/>
            <a:ext cx="10255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                 </a:t>
            </a:r>
            <a:endParaRPr lang="en-US" altLang="en-US"/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5773738" y="553878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1027113" y="5916613"/>
            <a:ext cx="21066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>
                <a:solidFill>
                  <a:srgbClr val="000000"/>
                </a:solidFill>
              </a:rPr>
              <a:t>($ 1,495 x 48 minggu)</a:t>
            </a:r>
            <a:endParaRPr lang="en-US" altLang="en-US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987425" y="20066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4641850" y="2006600"/>
            <a:ext cx="1111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>
            <a:off x="996950" y="2006600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996950" y="2006600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6565900" y="2006600"/>
            <a:ext cx="9525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>
            <a:off x="996950" y="2384425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996950" y="2384425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>
            <a:off x="996950" y="2762250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996950" y="2762250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>
            <a:off x="996950" y="3140075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996950" y="3140075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>
            <a:off x="996950" y="3517900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996950" y="3517900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>
            <a:off x="996950" y="3895725"/>
            <a:ext cx="364490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996950" y="3895725"/>
            <a:ext cx="3644900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>
            <a:off x="4652963" y="3895725"/>
            <a:ext cx="19129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4652963" y="3895725"/>
            <a:ext cx="1912937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>
            <a:off x="996950" y="4273550"/>
            <a:ext cx="364490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8" name="Rectangle 60"/>
          <p:cNvSpPr>
            <a:spLocks noChangeArrowheads="1"/>
          </p:cNvSpPr>
          <p:nvPr/>
        </p:nvSpPr>
        <p:spPr bwMode="auto">
          <a:xfrm>
            <a:off x="996950" y="4273550"/>
            <a:ext cx="3644900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>
            <a:off x="4652963" y="4273550"/>
            <a:ext cx="19129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4652963" y="4273550"/>
            <a:ext cx="1912937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>
            <a:off x="996950" y="4651375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996950" y="4651375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>
            <a:off x="996950" y="5029200"/>
            <a:ext cx="364490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996950" y="5029200"/>
            <a:ext cx="3644900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>
            <a:off x="4652963" y="5029200"/>
            <a:ext cx="19129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652963" y="5029200"/>
            <a:ext cx="1912937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996950" y="5407025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996950" y="5407025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996950" y="5784850"/>
            <a:ext cx="364490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996950" y="5784850"/>
            <a:ext cx="3644900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1" name="Line 73"/>
          <p:cNvSpPr>
            <a:spLocks noChangeShapeType="1"/>
          </p:cNvSpPr>
          <p:nvPr/>
        </p:nvSpPr>
        <p:spPr bwMode="auto">
          <a:xfrm>
            <a:off x="4652963" y="5784850"/>
            <a:ext cx="19129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4652963" y="5784850"/>
            <a:ext cx="1912937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3" name="Line 75"/>
          <p:cNvSpPr>
            <a:spLocks noChangeShapeType="1"/>
          </p:cNvSpPr>
          <p:nvPr/>
        </p:nvSpPr>
        <p:spPr bwMode="auto">
          <a:xfrm>
            <a:off x="987425" y="2006600"/>
            <a:ext cx="1588" cy="4165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4" name="Rectangle 76"/>
          <p:cNvSpPr>
            <a:spLocks noChangeArrowheads="1"/>
          </p:cNvSpPr>
          <p:nvPr/>
        </p:nvSpPr>
        <p:spPr bwMode="auto">
          <a:xfrm>
            <a:off x="987425" y="2006600"/>
            <a:ext cx="9525" cy="41656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5" name="Line 77"/>
          <p:cNvSpPr>
            <a:spLocks noChangeShapeType="1"/>
          </p:cNvSpPr>
          <p:nvPr/>
        </p:nvSpPr>
        <p:spPr bwMode="auto">
          <a:xfrm>
            <a:off x="4641850" y="2016125"/>
            <a:ext cx="1588" cy="4156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4641850" y="2016125"/>
            <a:ext cx="11113" cy="41560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7" name="Line 79"/>
          <p:cNvSpPr>
            <a:spLocks noChangeShapeType="1"/>
          </p:cNvSpPr>
          <p:nvPr/>
        </p:nvSpPr>
        <p:spPr bwMode="auto">
          <a:xfrm>
            <a:off x="996950" y="6162675"/>
            <a:ext cx="55784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8" name="Rectangle 80"/>
          <p:cNvSpPr>
            <a:spLocks noChangeArrowheads="1"/>
          </p:cNvSpPr>
          <p:nvPr/>
        </p:nvSpPr>
        <p:spPr bwMode="auto">
          <a:xfrm>
            <a:off x="996950" y="6162675"/>
            <a:ext cx="55784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>
            <a:off x="6565900" y="2016125"/>
            <a:ext cx="1588" cy="4156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0" name="Rectangle 82"/>
          <p:cNvSpPr>
            <a:spLocks noChangeArrowheads="1"/>
          </p:cNvSpPr>
          <p:nvPr/>
        </p:nvSpPr>
        <p:spPr bwMode="auto">
          <a:xfrm>
            <a:off x="6565900" y="2016125"/>
            <a:ext cx="9525" cy="41560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1" name="Line 83"/>
          <p:cNvSpPr>
            <a:spLocks noChangeShapeType="1"/>
          </p:cNvSpPr>
          <p:nvPr/>
        </p:nvSpPr>
        <p:spPr bwMode="auto">
          <a:xfrm>
            <a:off x="987425" y="61722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2" name="Rectangle 84"/>
          <p:cNvSpPr>
            <a:spLocks noChangeArrowheads="1"/>
          </p:cNvSpPr>
          <p:nvPr/>
        </p:nvSpPr>
        <p:spPr bwMode="auto">
          <a:xfrm>
            <a:off x="987425" y="61722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3" name="Line 85"/>
          <p:cNvSpPr>
            <a:spLocks noChangeShapeType="1"/>
          </p:cNvSpPr>
          <p:nvPr/>
        </p:nvSpPr>
        <p:spPr bwMode="auto">
          <a:xfrm>
            <a:off x="4641850" y="61722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4" name="Rectangle 86"/>
          <p:cNvSpPr>
            <a:spLocks noChangeArrowheads="1"/>
          </p:cNvSpPr>
          <p:nvPr/>
        </p:nvSpPr>
        <p:spPr bwMode="auto">
          <a:xfrm>
            <a:off x="4641850" y="6172200"/>
            <a:ext cx="11113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5" name="Line 87"/>
          <p:cNvSpPr>
            <a:spLocks noChangeShapeType="1"/>
          </p:cNvSpPr>
          <p:nvPr/>
        </p:nvSpPr>
        <p:spPr bwMode="auto">
          <a:xfrm>
            <a:off x="6565900" y="61722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6565900" y="61722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7" name="Line 89"/>
          <p:cNvSpPr>
            <a:spLocks noChangeShapeType="1"/>
          </p:cNvSpPr>
          <p:nvPr/>
        </p:nvSpPr>
        <p:spPr bwMode="auto">
          <a:xfrm>
            <a:off x="6575425" y="20066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8" name="Rectangle 90"/>
          <p:cNvSpPr>
            <a:spLocks noChangeArrowheads="1"/>
          </p:cNvSpPr>
          <p:nvPr/>
        </p:nvSpPr>
        <p:spPr bwMode="auto">
          <a:xfrm>
            <a:off x="6575425" y="20066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39" name="Line 91"/>
          <p:cNvSpPr>
            <a:spLocks noChangeShapeType="1"/>
          </p:cNvSpPr>
          <p:nvPr/>
        </p:nvSpPr>
        <p:spPr bwMode="auto">
          <a:xfrm>
            <a:off x="6575425" y="23844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0" name="Rectangle 92"/>
          <p:cNvSpPr>
            <a:spLocks noChangeArrowheads="1"/>
          </p:cNvSpPr>
          <p:nvPr/>
        </p:nvSpPr>
        <p:spPr bwMode="auto">
          <a:xfrm>
            <a:off x="6575425" y="23844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1" name="Line 93"/>
          <p:cNvSpPr>
            <a:spLocks noChangeShapeType="1"/>
          </p:cNvSpPr>
          <p:nvPr/>
        </p:nvSpPr>
        <p:spPr bwMode="auto">
          <a:xfrm>
            <a:off x="6575425" y="27622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2" name="Rectangle 94"/>
          <p:cNvSpPr>
            <a:spLocks noChangeArrowheads="1"/>
          </p:cNvSpPr>
          <p:nvPr/>
        </p:nvSpPr>
        <p:spPr bwMode="auto">
          <a:xfrm>
            <a:off x="6575425" y="276225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3" name="Line 95"/>
          <p:cNvSpPr>
            <a:spLocks noChangeShapeType="1"/>
          </p:cNvSpPr>
          <p:nvPr/>
        </p:nvSpPr>
        <p:spPr bwMode="auto">
          <a:xfrm>
            <a:off x="6575425" y="31400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4" name="Rectangle 96"/>
          <p:cNvSpPr>
            <a:spLocks noChangeArrowheads="1"/>
          </p:cNvSpPr>
          <p:nvPr/>
        </p:nvSpPr>
        <p:spPr bwMode="auto">
          <a:xfrm>
            <a:off x="6575425" y="314007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5" name="Line 97"/>
          <p:cNvSpPr>
            <a:spLocks noChangeShapeType="1"/>
          </p:cNvSpPr>
          <p:nvPr/>
        </p:nvSpPr>
        <p:spPr bwMode="auto">
          <a:xfrm>
            <a:off x="6575425" y="35179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6575425" y="35179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7" name="Line 99"/>
          <p:cNvSpPr>
            <a:spLocks noChangeShapeType="1"/>
          </p:cNvSpPr>
          <p:nvPr/>
        </p:nvSpPr>
        <p:spPr bwMode="auto">
          <a:xfrm>
            <a:off x="6575425" y="38957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8" name="Rectangle 100"/>
          <p:cNvSpPr>
            <a:spLocks noChangeArrowheads="1"/>
          </p:cNvSpPr>
          <p:nvPr/>
        </p:nvSpPr>
        <p:spPr bwMode="auto">
          <a:xfrm>
            <a:off x="6575425" y="38957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49" name="Line 101"/>
          <p:cNvSpPr>
            <a:spLocks noChangeShapeType="1"/>
          </p:cNvSpPr>
          <p:nvPr/>
        </p:nvSpPr>
        <p:spPr bwMode="auto">
          <a:xfrm>
            <a:off x="6575425" y="42735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0" name="Rectangle 102"/>
          <p:cNvSpPr>
            <a:spLocks noChangeArrowheads="1"/>
          </p:cNvSpPr>
          <p:nvPr/>
        </p:nvSpPr>
        <p:spPr bwMode="auto">
          <a:xfrm>
            <a:off x="6575425" y="427355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1" name="Line 103"/>
          <p:cNvSpPr>
            <a:spLocks noChangeShapeType="1"/>
          </p:cNvSpPr>
          <p:nvPr/>
        </p:nvSpPr>
        <p:spPr bwMode="auto">
          <a:xfrm>
            <a:off x="6575425" y="46513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2" name="Rectangle 104"/>
          <p:cNvSpPr>
            <a:spLocks noChangeArrowheads="1"/>
          </p:cNvSpPr>
          <p:nvPr/>
        </p:nvSpPr>
        <p:spPr bwMode="auto">
          <a:xfrm>
            <a:off x="6575425" y="465137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3" name="Line 105"/>
          <p:cNvSpPr>
            <a:spLocks noChangeShapeType="1"/>
          </p:cNvSpPr>
          <p:nvPr/>
        </p:nvSpPr>
        <p:spPr bwMode="auto">
          <a:xfrm>
            <a:off x="6575425" y="502920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4" name="Rectangle 106"/>
          <p:cNvSpPr>
            <a:spLocks noChangeArrowheads="1"/>
          </p:cNvSpPr>
          <p:nvPr/>
        </p:nvSpPr>
        <p:spPr bwMode="auto">
          <a:xfrm>
            <a:off x="6575425" y="502920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5" name="Line 107"/>
          <p:cNvSpPr>
            <a:spLocks noChangeShapeType="1"/>
          </p:cNvSpPr>
          <p:nvPr/>
        </p:nvSpPr>
        <p:spPr bwMode="auto">
          <a:xfrm>
            <a:off x="6575425" y="540702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6" name="Rectangle 108"/>
          <p:cNvSpPr>
            <a:spLocks noChangeArrowheads="1"/>
          </p:cNvSpPr>
          <p:nvPr/>
        </p:nvSpPr>
        <p:spPr bwMode="auto">
          <a:xfrm>
            <a:off x="6575425" y="54070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7" name="Line 109"/>
          <p:cNvSpPr>
            <a:spLocks noChangeShapeType="1"/>
          </p:cNvSpPr>
          <p:nvPr/>
        </p:nvSpPr>
        <p:spPr bwMode="auto">
          <a:xfrm>
            <a:off x="6575425" y="5784850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8" name="Rectangle 110"/>
          <p:cNvSpPr>
            <a:spLocks noChangeArrowheads="1"/>
          </p:cNvSpPr>
          <p:nvPr/>
        </p:nvSpPr>
        <p:spPr bwMode="auto">
          <a:xfrm>
            <a:off x="6575425" y="5784850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59" name="Line 111"/>
          <p:cNvSpPr>
            <a:spLocks noChangeShapeType="1"/>
          </p:cNvSpPr>
          <p:nvPr/>
        </p:nvSpPr>
        <p:spPr bwMode="auto">
          <a:xfrm>
            <a:off x="6575425" y="6162675"/>
            <a:ext cx="15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60" name="Rectangle 112"/>
          <p:cNvSpPr>
            <a:spLocks noChangeArrowheads="1"/>
          </p:cNvSpPr>
          <p:nvPr/>
        </p:nvSpPr>
        <p:spPr bwMode="auto">
          <a:xfrm>
            <a:off x="6575425" y="616267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6"/>
          <p:cNvSpPr>
            <a:spLocks noChangeArrowheads="1"/>
          </p:cNvSpPr>
          <p:nvPr/>
        </p:nvSpPr>
        <p:spPr bwMode="auto">
          <a:xfrm>
            <a:off x="5486400" y="2066925"/>
            <a:ext cx="3505200" cy="3038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noProof="1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822325" y="1978025"/>
            <a:ext cx="184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4278" name="Text Box 8"/>
          <p:cNvSpPr txBox="1">
            <a:spLocks noChangeArrowheads="1"/>
          </p:cNvSpPr>
          <p:nvPr/>
        </p:nvSpPr>
        <p:spPr bwMode="auto">
          <a:xfrm>
            <a:off x="228600" y="1600200"/>
            <a:ext cx="38719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/>
              <a:t>Rangkuman Beaya : contoh</a:t>
            </a:r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5715000" y="2143125"/>
            <a:ext cx="3048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 b="1"/>
              <a:t>ROI (%):</a:t>
            </a:r>
          </a:p>
          <a:p>
            <a:pPr eaLnBrk="1" hangingPunct="1"/>
            <a:endParaRPr lang="en-US" altLang="en-US" sz="2000" b="1"/>
          </a:p>
          <a:p>
            <a:pPr eaLnBrk="1" hangingPunct="1"/>
            <a:r>
              <a:rPr lang="en-US" altLang="en-US" sz="2000"/>
              <a:t>$ 71,760 - $ 29,090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          $ 29,090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146 %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54280" name="Line 12"/>
          <p:cNvSpPr>
            <a:spLocks noChangeShapeType="1"/>
          </p:cNvSpPr>
          <p:nvPr/>
        </p:nvSpPr>
        <p:spPr bwMode="auto">
          <a:xfrm>
            <a:off x="5791200" y="3286125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1" name="Text Box 13"/>
          <p:cNvSpPr txBox="1">
            <a:spLocks noChangeArrowheads="1"/>
          </p:cNvSpPr>
          <p:nvPr/>
        </p:nvSpPr>
        <p:spPr bwMode="auto">
          <a:xfrm>
            <a:off x="8116888" y="3068638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/>
              <a:t> x 100</a:t>
            </a:r>
          </a:p>
        </p:txBody>
      </p:sp>
      <p:sp>
        <p:nvSpPr>
          <p:cNvPr id="54282" name="Text Box 14"/>
          <p:cNvSpPr txBox="1">
            <a:spLocks noChangeArrowheads="1"/>
          </p:cNvSpPr>
          <p:nvPr/>
        </p:nvSpPr>
        <p:spPr bwMode="auto">
          <a:xfrm>
            <a:off x="5470525" y="3044825"/>
            <a:ext cx="3476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54283" name="Text Box 15"/>
          <p:cNvSpPr txBox="1">
            <a:spLocks noChangeArrowheads="1"/>
          </p:cNvSpPr>
          <p:nvPr/>
        </p:nvSpPr>
        <p:spPr bwMode="auto">
          <a:xfrm>
            <a:off x="5486400" y="3971925"/>
            <a:ext cx="3476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54286" name="AutoShape 14"/>
          <p:cNvSpPr>
            <a:spLocks noChangeAspect="1" noChangeArrowheads="1" noTextEdit="1"/>
          </p:cNvSpPr>
          <p:nvPr/>
        </p:nvSpPr>
        <p:spPr bwMode="auto">
          <a:xfrm>
            <a:off x="304800" y="2066925"/>
            <a:ext cx="50990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311150" y="2073275"/>
            <a:ext cx="5087938" cy="369888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2073275" y="2198688"/>
            <a:ext cx="5413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Biaya</a:t>
            </a:r>
            <a:endParaRPr lang="en-US" altLang="en-US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4645025" y="2198688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US$</a:t>
            </a:r>
            <a:endParaRPr lang="en-US" altLang="en-US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346075" y="2573338"/>
            <a:ext cx="1285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Fee Fasilitator</a:t>
            </a:r>
            <a:endParaRPr lang="en-US" altLang="en-US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4675188" y="2573338"/>
            <a:ext cx="620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11,250</a:t>
            </a:r>
            <a:endParaRPr lang="en-US" altLang="en-US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4392613" y="2573338"/>
            <a:ext cx="285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673600" y="2573338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46075" y="2941638"/>
            <a:ext cx="298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Bahan untuk Program : $ 35 x 46</a:t>
            </a:r>
            <a:endParaRPr lang="en-US" altLang="en-US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4787900" y="2941638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1,610</a:t>
            </a:r>
            <a:endParaRPr lang="en-US" altLang="en-US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4378325" y="2941638"/>
            <a:ext cx="400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      </a:t>
            </a:r>
            <a:endParaRPr lang="en-US" altLang="en-US"/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4773613" y="2941638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346075" y="3309938"/>
            <a:ext cx="2432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Makan : 3 days x $ 28 x 46</a:t>
            </a:r>
            <a:endParaRPr lang="en-US" alt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4787900" y="3309938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1,288</a:t>
            </a:r>
            <a:endParaRPr lang="en-US" altLang="en-US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4378325" y="3309938"/>
            <a:ext cx="400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      </a:t>
            </a:r>
            <a:endParaRPr lang="en-US" altLang="en-US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4773613" y="3309938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346075" y="3679825"/>
            <a:ext cx="2847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Gaji peserta plus benefit (35 %)</a:t>
            </a:r>
            <a:endParaRPr lang="en-US" altLang="en-US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4675188" y="3679825"/>
            <a:ext cx="620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12,442</a:t>
            </a:r>
            <a:endParaRPr lang="en-US" altLang="en-US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4378325" y="3679825"/>
            <a:ext cx="285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4659313" y="3679825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346075" y="4048125"/>
            <a:ext cx="2174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Koordinasi dan Evaluasi</a:t>
            </a:r>
            <a:endParaRPr lang="en-US" altLang="en-US"/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4787900" y="404812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2,500</a:t>
            </a:r>
            <a:endParaRPr lang="en-US" altLang="en-US"/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4378325" y="4048125"/>
            <a:ext cx="400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      </a:t>
            </a:r>
            <a:endParaRPr lang="en-US" alt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773613" y="4048125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311" name="Rectangle 39"/>
          <p:cNvSpPr>
            <a:spLocks noChangeArrowheads="1"/>
          </p:cNvSpPr>
          <p:nvPr/>
        </p:nvSpPr>
        <p:spPr bwMode="auto">
          <a:xfrm>
            <a:off x="3252788" y="4410075"/>
            <a:ext cx="993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Total Cost</a:t>
            </a:r>
            <a:endParaRPr lang="en-US" altLang="en-US"/>
          </a:p>
        </p:txBody>
      </p:sp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4675188" y="4410075"/>
            <a:ext cx="620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29,090</a:t>
            </a:r>
            <a:endParaRPr lang="en-US" altLang="en-US"/>
          </a:p>
        </p:txBody>
      </p:sp>
      <p:sp>
        <p:nvSpPr>
          <p:cNvPr id="54313" name="Rectangle 41"/>
          <p:cNvSpPr>
            <a:spLocks noChangeArrowheads="1"/>
          </p:cNvSpPr>
          <p:nvPr/>
        </p:nvSpPr>
        <p:spPr bwMode="auto">
          <a:xfrm>
            <a:off x="4378325" y="4410075"/>
            <a:ext cx="285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659313" y="4410075"/>
            <a:ext cx="57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317500" y="2809875"/>
            <a:ext cx="3952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6" name="Rectangle 44"/>
          <p:cNvSpPr>
            <a:spLocks noChangeArrowheads="1"/>
          </p:cNvSpPr>
          <p:nvPr/>
        </p:nvSpPr>
        <p:spPr bwMode="auto">
          <a:xfrm>
            <a:off x="317500" y="2809875"/>
            <a:ext cx="39528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317500" y="3179763"/>
            <a:ext cx="3952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317500" y="3179763"/>
            <a:ext cx="3952875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>
            <a:off x="317500" y="3548063"/>
            <a:ext cx="3952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317500" y="3548063"/>
            <a:ext cx="3952875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1" name="Line 49"/>
          <p:cNvSpPr>
            <a:spLocks noChangeShapeType="1"/>
          </p:cNvSpPr>
          <p:nvPr/>
        </p:nvSpPr>
        <p:spPr bwMode="auto">
          <a:xfrm>
            <a:off x="317500" y="3916363"/>
            <a:ext cx="3952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2" name="Rectangle 50"/>
          <p:cNvSpPr>
            <a:spLocks noChangeArrowheads="1"/>
          </p:cNvSpPr>
          <p:nvPr/>
        </p:nvSpPr>
        <p:spPr bwMode="auto">
          <a:xfrm>
            <a:off x="317500" y="3916363"/>
            <a:ext cx="3952875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3" name="Line 51"/>
          <p:cNvSpPr>
            <a:spLocks noChangeShapeType="1"/>
          </p:cNvSpPr>
          <p:nvPr/>
        </p:nvSpPr>
        <p:spPr bwMode="auto">
          <a:xfrm>
            <a:off x="317500" y="4286250"/>
            <a:ext cx="3952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4" name="Rectangle 52"/>
          <p:cNvSpPr>
            <a:spLocks noChangeArrowheads="1"/>
          </p:cNvSpPr>
          <p:nvPr/>
        </p:nvSpPr>
        <p:spPr bwMode="auto">
          <a:xfrm>
            <a:off x="317500" y="4286250"/>
            <a:ext cx="39528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>
            <a:off x="317500" y="4654550"/>
            <a:ext cx="3952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317500" y="4654550"/>
            <a:ext cx="39528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304800" y="2066925"/>
            <a:ext cx="1588" cy="2962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8" name="Rectangle 56"/>
          <p:cNvSpPr>
            <a:spLocks noChangeArrowheads="1"/>
          </p:cNvSpPr>
          <p:nvPr/>
        </p:nvSpPr>
        <p:spPr bwMode="auto">
          <a:xfrm>
            <a:off x="304800" y="2066925"/>
            <a:ext cx="12700" cy="29622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4270375" y="2079625"/>
            <a:ext cx="1588" cy="2949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0" name="Rectangle 58"/>
          <p:cNvSpPr>
            <a:spLocks noChangeArrowheads="1"/>
          </p:cNvSpPr>
          <p:nvPr/>
        </p:nvSpPr>
        <p:spPr bwMode="auto">
          <a:xfrm>
            <a:off x="4270375" y="2079625"/>
            <a:ext cx="11113" cy="29495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>
            <a:off x="5391150" y="2079625"/>
            <a:ext cx="1588" cy="2949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2" name="Rectangle 60"/>
          <p:cNvSpPr>
            <a:spLocks noChangeArrowheads="1"/>
          </p:cNvSpPr>
          <p:nvPr/>
        </p:nvSpPr>
        <p:spPr bwMode="auto">
          <a:xfrm>
            <a:off x="5391150" y="2079625"/>
            <a:ext cx="12700" cy="29495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3" name="Line 61"/>
          <p:cNvSpPr>
            <a:spLocks noChangeShapeType="1"/>
          </p:cNvSpPr>
          <p:nvPr/>
        </p:nvSpPr>
        <p:spPr bwMode="auto">
          <a:xfrm>
            <a:off x="317500" y="2066925"/>
            <a:ext cx="508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317500" y="2066925"/>
            <a:ext cx="5086350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5" name="Line 63"/>
          <p:cNvSpPr>
            <a:spLocks noChangeShapeType="1"/>
          </p:cNvSpPr>
          <p:nvPr/>
        </p:nvSpPr>
        <p:spPr bwMode="auto">
          <a:xfrm>
            <a:off x="317500" y="2435225"/>
            <a:ext cx="508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6" name="Rectangle 64"/>
          <p:cNvSpPr>
            <a:spLocks noChangeArrowheads="1"/>
          </p:cNvSpPr>
          <p:nvPr/>
        </p:nvSpPr>
        <p:spPr bwMode="auto">
          <a:xfrm>
            <a:off x="317500" y="2435225"/>
            <a:ext cx="5086350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>
            <a:off x="4281488" y="2809875"/>
            <a:ext cx="11096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8" name="Rectangle 66"/>
          <p:cNvSpPr>
            <a:spLocks noChangeArrowheads="1"/>
          </p:cNvSpPr>
          <p:nvPr/>
        </p:nvSpPr>
        <p:spPr bwMode="auto">
          <a:xfrm>
            <a:off x="4281488" y="2809875"/>
            <a:ext cx="1109662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4281488" y="3179763"/>
            <a:ext cx="11096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0" name="Rectangle 68"/>
          <p:cNvSpPr>
            <a:spLocks noChangeArrowheads="1"/>
          </p:cNvSpPr>
          <p:nvPr/>
        </p:nvSpPr>
        <p:spPr bwMode="auto">
          <a:xfrm>
            <a:off x="4281488" y="3179763"/>
            <a:ext cx="11096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4281488" y="3548063"/>
            <a:ext cx="11096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2" name="Rectangle 70"/>
          <p:cNvSpPr>
            <a:spLocks noChangeArrowheads="1"/>
          </p:cNvSpPr>
          <p:nvPr/>
        </p:nvSpPr>
        <p:spPr bwMode="auto">
          <a:xfrm>
            <a:off x="4281488" y="3548063"/>
            <a:ext cx="11096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>
            <a:off x="4281488" y="3916363"/>
            <a:ext cx="11096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4" name="Rectangle 72"/>
          <p:cNvSpPr>
            <a:spLocks noChangeArrowheads="1"/>
          </p:cNvSpPr>
          <p:nvPr/>
        </p:nvSpPr>
        <p:spPr bwMode="auto">
          <a:xfrm>
            <a:off x="4281488" y="3916363"/>
            <a:ext cx="11096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5" name="Line 73"/>
          <p:cNvSpPr>
            <a:spLocks noChangeShapeType="1"/>
          </p:cNvSpPr>
          <p:nvPr/>
        </p:nvSpPr>
        <p:spPr bwMode="auto">
          <a:xfrm>
            <a:off x="4281488" y="4286250"/>
            <a:ext cx="11096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6" name="Rectangle 74"/>
          <p:cNvSpPr>
            <a:spLocks noChangeArrowheads="1"/>
          </p:cNvSpPr>
          <p:nvPr/>
        </p:nvSpPr>
        <p:spPr bwMode="auto">
          <a:xfrm>
            <a:off x="4281488" y="4286250"/>
            <a:ext cx="1109662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7" name="Line 75"/>
          <p:cNvSpPr>
            <a:spLocks noChangeShapeType="1"/>
          </p:cNvSpPr>
          <p:nvPr/>
        </p:nvSpPr>
        <p:spPr bwMode="auto">
          <a:xfrm>
            <a:off x="4281488" y="4654550"/>
            <a:ext cx="11096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8" name="Rectangle 76"/>
          <p:cNvSpPr>
            <a:spLocks noChangeArrowheads="1"/>
          </p:cNvSpPr>
          <p:nvPr/>
        </p:nvSpPr>
        <p:spPr bwMode="auto">
          <a:xfrm>
            <a:off x="4281488" y="4654550"/>
            <a:ext cx="1109662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9" name="Line 77"/>
          <p:cNvSpPr>
            <a:spLocks noChangeShapeType="1"/>
          </p:cNvSpPr>
          <p:nvPr/>
        </p:nvSpPr>
        <p:spPr bwMode="auto">
          <a:xfrm>
            <a:off x="317500" y="5016500"/>
            <a:ext cx="508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0" name="Rectangle 78"/>
          <p:cNvSpPr>
            <a:spLocks noChangeArrowheads="1"/>
          </p:cNvSpPr>
          <p:nvPr/>
        </p:nvSpPr>
        <p:spPr bwMode="auto">
          <a:xfrm>
            <a:off x="317500" y="5016500"/>
            <a:ext cx="5086350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42" name="Text Box 2"/>
          <p:cNvSpPr txBox="1">
            <a:spLocks noChangeArrowheads="1"/>
          </p:cNvSpPr>
          <p:nvPr/>
        </p:nvSpPr>
        <p:spPr bwMode="auto">
          <a:xfrm>
            <a:off x="822325" y="533400"/>
            <a:ext cx="7940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Analisa ROI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38200" y="1295400"/>
            <a:ext cx="8305800" cy="2590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600200" y="1828800"/>
            <a:ext cx="71628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US" altLang="en-US" sz="3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Meningkatkan Efektifitas Pelatihan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838200" y="304800"/>
            <a:ext cx="7391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Seberapa Efektifkah Program Pelatihan Anda?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050925" y="2144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000" noProof="1"/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914400" y="1600200"/>
            <a:ext cx="7620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400"/>
              <a:t>Laporan Studi </a:t>
            </a:r>
            <a:r>
              <a:rPr lang="en-US" altLang="en-US" sz="2400" noProof="1"/>
              <a:t>Broad and</a:t>
            </a:r>
            <a:r>
              <a:rPr lang="en-US" altLang="en-US" sz="2400"/>
              <a:t> </a:t>
            </a:r>
            <a:r>
              <a:rPr lang="en-US" altLang="en-US" sz="2400" noProof="1"/>
              <a:t>Newstrom (1992) </a:t>
            </a:r>
            <a:r>
              <a:rPr lang="en-US" altLang="en-US" sz="2400"/>
              <a:t> menunjukkan bahwa kurang dari </a:t>
            </a:r>
            <a:r>
              <a:rPr lang="en-US" altLang="en-US" sz="2400" b="1" noProof="1">
                <a:effectLst>
                  <a:outerShdw blurRad="38100" dist="38100" dir="2700000" algn="tl">
                    <a:srgbClr val="C0C0C0"/>
                  </a:outerShdw>
                </a:effectLst>
              </a:rPr>
              <a:t>30%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dari apa yang diajarkan dalam training dapat ditransfer dalam pekerjaan sehari-hari dan memberikan dampak bagi peningkatan kinerja </a:t>
            </a:r>
            <a:endParaRPr lang="en-US" altLang="en-US" sz="2400" noProof="1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990600" y="4419600"/>
            <a:ext cx="6781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400" i="1"/>
              <a:t>Sumber: </a:t>
            </a:r>
            <a:r>
              <a:rPr lang="en-US" altLang="en-US" sz="1400" i="1" noProof="1"/>
              <a:t>Broad, M., &amp; Newstrom, J. W. (1992). Transfer of training: Action</a:t>
            </a:r>
            <a:r>
              <a:rPr lang="en-US" altLang="en-US" sz="1400" i="1"/>
              <a:t> </a:t>
            </a:r>
            <a:r>
              <a:rPr lang="en-US" altLang="en-US" sz="1400" i="1" noProof="1"/>
              <a:t>packed</a:t>
            </a:r>
          </a:p>
          <a:p>
            <a:pPr eaLnBrk="1" hangingPunct="1"/>
            <a:r>
              <a:rPr lang="en-US" altLang="en-US" sz="1400" i="1" noProof="1"/>
              <a:t>strategies to ensure high payoff from training investments.</a:t>
            </a:r>
            <a:r>
              <a:rPr lang="en-US" altLang="en-US" sz="1400" i="1"/>
              <a:t> </a:t>
            </a:r>
            <a:r>
              <a:rPr lang="en-US" altLang="en-US" sz="1400" i="1" noProof="1"/>
              <a:t>Reading, MA: Addison-Wesley.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1050925" y="2144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000" noProof="1"/>
          </a:p>
        </p:txBody>
      </p: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762000" y="304800"/>
            <a:ext cx="7620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Halangan bagi Efektivitas Penerapan Materi Training dalam Pekerjaan</a:t>
            </a:r>
            <a:endParaRPr lang="en-US" altLang="en-US" sz="2400" b="1" noProof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8" name="Rectangle 11"/>
          <p:cNvSpPr>
            <a:spLocks noChangeArrowheads="1"/>
          </p:cNvSpPr>
          <p:nvPr/>
        </p:nvSpPr>
        <p:spPr bwMode="auto">
          <a:xfrm>
            <a:off x="838200" y="1514475"/>
            <a:ext cx="7696200" cy="5191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r>
              <a:rPr lang="en-US" altLang="en-US"/>
              <a:t>Kurangnya dukungan dalam penerapan materi training ke dalam tugas sehari-hari di kantor</a:t>
            </a:r>
          </a:p>
          <a:p>
            <a:pPr eaLnBrk="1" hangingPunct="1"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r>
              <a:rPr lang="en-US" altLang="en-US"/>
              <a:t>Gangguan atau interupsi dari lingkungan (kerja) secara langsung</a:t>
            </a:r>
          </a:p>
          <a:p>
            <a:pPr eaLnBrk="1" hangingPunct="1"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r>
              <a:rPr lang="en-US" altLang="en-US"/>
              <a:t>Budaya organisasi yang tidak mendukung</a:t>
            </a:r>
          </a:p>
          <a:p>
            <a:pPr eaLnBrk="1" hangingPunct="1"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r>
              <a:rPr lang="en-US" altLang="en-US"/>
              <a:t>Persepsi peserta training tentang program pelatihan yang tidak mungkin dipraktekkan</a:t>
            </a:r>
          </a:p>
          <a:p>
            <a:pPr eaLnBrk="1" hangingPunct="1"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r>
              <a:rPr lang="en-US" altLang="en-US"/>
              <a:t>Terpisah dari dukungan dari fasilitator pelatihan </a:t>
            </a:r>
          </a:p>
          <a:p>
            <a:pPr>
              <a:lnSpc>
                <a:spcPct val="130000"/>
              </a:lnSpc>
              <a:spcBef>
                <a:spcPct val="70000"/>
              </a:spcBef>
              <a:buFontTx/>
              <a:buChar char="•"/>
            </a:pPr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7"/>
          <p:cNvSpPr>
            <a:spLocks noChangeArrowheads="1"/>
          </p:cNvSpPr>
          <p:nvPr/>
        </p:nvSpPr>
        <p:spPr bwMode="auto">
          <a:xfrm>
            <a:off x="1828800" y="16764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965325" y="21447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000" noProof="1"/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762000" y="609600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Transfer Partnership</a:t>
            </a:r>
            <a:endParaRPr lang="en-US" altLang="en-US" sz="3200" b="1" noProof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1981200" y="1905000"/>
            <a:ext cx="1133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Trainee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4800600" y="1828800"/>
            <a:ext cx="3962400" cy="790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Trainee menyadari keperluan akan keahlian yang baru</a:t>
            </a:r>
          </a:p>
        </p:txBody>
      </p:sp>
      <p:sp>
        <p:nvSpPr>
          <p:cNvPr id="58375" name="AutoShape 9"/>
          <p:cNvSpPr>
            <a:spLocks noChangeArrowheads="1"/>
          </p:cNvSpPr>
          <p:nvPr/>
        </p:nvSpPr>
        <p:spPr bwMode="auto">
          <a:xfrm>
            <a:off x="762000" y="32004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76" name="Text Box 10"/>
          <p:cNvSpPr txBox="1">
            <a:spLocks noChangeArrowheads="1"/>
          </p:cNvSpPr>
          <p:nvPr/>
        </p:nvSpPr>
        <p:spPr bwMode="auto">
          <a:xfrm>
            <a:off x="914400" y="3429000"/>
            <a:ext cx="1133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Trainee</a:t>
            </a:r>
          </a:p>
        </p:txBody>
      </p:sp>
      <p:sp>
        <p:nvSpPr>
          <p:cNvPr id="58377" name="AutoShape 11"/>
          <p:cNvSpPr>
            <a:spLocks noChangeArrowheads="1"/>
          </p:cNvSpPr>
          <p:nvPr/>
        </p:nvSpPr>
        <p:spPr bwMode="auto">
          <a:xfrm>
            <a:off x="2895600" y="32004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3333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78" name="Text Box 12"/>
          <p:cNvSpPr txBox="1">
            <a:spLocks noChangeArrowheads="1"/>
          </p:cNvSpPr>
          <p:nvPr/>
        </p:nvSpPr>
        <p:spPr bwMode="auto">
          <a:xfrm>
            <a:off x="3048000" y="3429000"/>
            <a:ext cx="10715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Trainer</a:t>
            </a:r>
          </a:p>
        </p:txBody>
      </p:sp>
      <p:sp>
        <p:nvSpPr>
          <p:cNvPr id="58379" name="AutoShape 16"/>
          <p:cNvSpPr>
            <a:spLocks noChangeArrowheads="1"/>
          </p:cNvSpPr>
          <p:nvPr/>
        </p:nvSpPr>
        <p:spPr bwMode="auto">
          <a:xfrm>
            <a:off x="2209800" y="33528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80" name="Text Box 17"/>
          <p:cNvSpPr txBox="1">
            <a:spLocks noChangeArrowheads="1"/>
          </p:cNvSpPr>
          <p:nvPr/>
        </p:nvSpPr>
        <p:spPr bwMode="auto">
          <a:xfrm>
            <a:off x="4800600" y="3276600"/>
            <a:ext cx="3962400" cy="112553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Trainer merancang dan / atau memberikan pengalaman belajar</a:t>
            </a:r>
          </a:p>
        </p:txBody>
      </p:sp>
      <p:sp>
        <p:nvSpPr>
          <p:cNvPr id="58381" name="AutoShape 18"/>
          <p:cNvSpPr>
            <a:spLocks noChangeArrowheads="1"/>
          </p:cNvSpPr>
          <p:nvPr/>
        </p:nvSpPr>
        <p:spPr bwMode="auto">
          <a:xfrm>
            <a:off x="685800" y="50292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82" name="Text Box 19"/>
          <p:cNvSpPr txBox="1">
            <a:spLocks noChangeArrowheads="1"/>
          </p:cNvSpPr>
          <p:nvPr/>
        </p:nvSpPr>
        <p:spPr bwMode="auto">
          <a:xfrm>
            <a:off x="838200" y="5257800"/>
            <a:ext cx="1133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Trainee</a:t>
            </a:r>
          </a:p>
        </p:txBody>
      </p:sp>
      <p:sp>
        <p:nvSpPr>
          <p:cNvPr id="58383" name="AutoShape 20"/>
          <p:cNvSpPr>
            <a:spLocks noChangeArrowheads="1"/>
          </p:cNvSpPr>
          <p:nvPr/>
        </p:nvSpPr>
        <p:spPr bwMode="auto">
          <a:xfrm>
            <a:off x="2819400" y="50292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3333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84" name="Text Box 21"/>
          <p:cNvSpPr txBox="1">
            <a:spLocks noChangeArrowheads="1"/>
          </p:cNvSpPr>
          <p:nvPr/>
        </p:nvSpPr>
        <p:spPr bwMode="auto">
          <a:xfrm>
            <a:off x="2971800" y="5257800"/>
            <a:ext cx="10715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Trainer</a:t>
            </a:r>
          </a:p>
        </p:txBody>
      </p:sp>
      <p:sp>
        <p:nvSpPr>
          <p:cNvPr id="58385" name="Text Box 23"/>
          <p:cNvSpPr txBox="1">
            <a:spLocks noChangeArrowheads="1"/>
          </p:cNvSpPr>
          <p:nvPr/>
        </p:nvSpPr>
        <p:spPr bwMode="auto">
          <a:xfrm>
            <a:off x="4800600" y="5105400"/>
            <a:ext cx="3962400" cy="112553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Manager mendukung pelatihan dan aplikasinya dalam pekerjaan</a:t>
            </a:r>
          </a:p>
        </p:txBody>
      </p:sp>
      <p:sp>
        <p:nvSpPr>
          <p:cNvPr id="58386" name="AutoShape 30"/>
          <p:cNvSpPr>
            <a:spLocks noChangeArrowheads="1"/>
          </p:cNvSpPr>
          <p:nvPr/>
        </p:nvSpPr>
        <p:spPr bwMode="auto">
          <a:xfrm>
            <a:off x="1752600" y="55626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8387" name="Text Box 31"/>
          <p:cNvSpPr txBox="1">
            <a:spLocks noChangeArrowheads="1"/>
          </p:cNvSpPr>
          <p:nvPr/>
        </p:nvSpPr>
        <p:spPr bwMode="auto">
          <a:xfrm>
            <a:off x="1889125" y="60309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000" noProof="1"/>
          </a:p>
        </p:txBody>
      </p:sp>
      <p:sp>
        <p:nvSpPr>
          <p:cNvPr id="58388" name="Text Box 32"/>
          <p:cNvSpPr txBox="1">
            <a:spLocks noChangeArrowheads="1"/>
          </p:cNvSpPr>
          <p:nvPr/>
        </p:nvSpPr>
        <p:spPr bwMode="auto">
          <a:xfrm>
            <a:off x="1835150" y="5791200"/>
            <a:ext cx="12890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Manager</a:t>
            </a:r>
          </a:p>
        </p:txBody>
      </p:sp>
      <p:sp>
        <p:nvSpPr>
          <p:cNvPr id="58389" name="Line 33"/>
          <p:cNvSpPr>
            <a:spLocks noChangeShapeType="1"/>
          </p:cNvSpPr>
          <p:nvPr/>
        </p:nvSpPr>
        <p:spPr bwMode="auto">
          <a:xfrm>
            <a:off x="762000" y="2971800"/>
            <a:ext cx="7924800" cy="0"/>
          </a:xfrm>
          <a:prstGeom prst="line">
            <a:avLst/>
          </a:prstGeom>
          <a:noFill/>
          <a:ln w="571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90" name="Line 34"/>
          <p:cNvSpPr>
            <a:spLocks noChangeShapeType="1"/>
          </p:cNvSpPr>
          <p:nvPr/>
        </p:nvSpPr>
        <p:spPr bwMode="auto">
          <a:xfrm>
            <a:off x="762000" y="4648200"/>
            <a:ext cx="7924800" cy="0"/>
          </a:xfrm>
          <a:prstGeom prst="line">
            <a:avLst/>
          </a:prstGeom>
          <a:noFill/>
          <a:ln w="5715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8061325" cy="609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10000"/>
              </a:lnSpc>
            </a:pPr>
            <a:r>
              <a:rPr lang="en-US" alt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Transfer Matrix 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2066925" y="2076450"/>
            <a:ext cx="5105400" cy="4300538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8980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944938" y="2203450"/>
            <a:ext cx="952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800" b="1" i="1" u="sng">
                <a:solidFill>
                  <a:srgbClr val="000000"/>
                </a:solidFill>
              </a:rPr>
              <a:t>Sebelum</a:t>
            </a:r>
            <a:endParaRPr lang="en-US" altLang="en-US" sz="1800"/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5111750" y="2203450"/>
            <a:ext cx="80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800" b="1" i="1" u="sng">
                <a:solidFill>
                  <a:srgbClr val="000000"/>
                </a:solidFill>
              </a:rPr>
              <a:t>Selama</a:t>
            </a:r>
            <a:endParaRPr lang="en-US" altLang="en-US" sz="1800" b="1">
              <a:solidFill>
                <a:srgbClr val="000000"/>
              </a:solidFill>
            </a:endParaRP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6178550" y="2203450"/>
            <a:ext cx="812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800" b="1" i="1" u="sng">
                <a:solidFill>
                  <a:srgbClr val="000000"/>
                </a:solidFill>
              </a:rPr>
              <a:t>Setelah</a:t>
            </a:r>
            <a:endParaRPr lang="en-US" altLang="en-US" sz="1800" b="1">
              <a:solidFill>
                <a:srgbClr val="000000"/>
              </a:solidFill>
            </a:endParaRP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2616200" y="2986088"/>
            <a:ext cx="939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1800" b="1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59400" name="Rectangle 9"/>
          <p:cNvSpPr>
            <a:spLocks noChangeArrowheads="1"/>
          </p:cNvSpPr>
          <p:nvPr/>
        </p:nvSpPr>
        <p:spPr bwMode="auto">
          <a:xfrm>
            <a:off x="2789238" y="4435475"/>
            <a:ext cx="774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1800" b="1">
                <a:solidFill>
                  <a:srgbClr val="000000"/>
                </a:solidFill>
              </a:rPr>
              <a:t>Trainer</a:t>
            </a:r>
            <a:endParaRPr lang="en-US" altLang="en-US" sz="1800"/>
          </a:p>
        </p:txBody>
      </p:sp>
      <p:sp>
        <p:nvSpPr>
          <p:cNvPr id="59401" name="Rectangle 10"/>
          <p:cNvSpPr>
            <a:spLocks noChangeArrowheads="1"/>
          </p:cNvSpPr>
          <p:nvPr/>
        </p:nvSpPr>
        <p:spPr bwMode="auto">
          <a:xfrm>
            <a:off x="2743200" y="5602288"/>
            <a:ext cx="812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1800" b="1">
                <a:solidFill>
                  <a:srgbClr val="000000"/>
                </a:solidFill>
              </a:rPr>
              <a:t>Trainee</a:t>
            </a:r>
            <a:endParaRPr lang="en-US" altLang="en-US" sz="1800"/>
          </a:p>
        </p:txBody>
      </p:sp>
      <p:grpSp>
        <p:nvGrpSpPr>
          <p:cNvPr id="59402" name="Group 11"/>
          <p:cNvGrpSpPr>
            <a:grpSpLocks/>
          </p:cNvGrpSpPr>
          <p:nvPr/>
        </p:nvGrpSpPr>
        <p:grpSpPr bwMode="auto">
          <a:xfrm>
            <a:off x="3878263" y="2892425"/>
            <a:ext cx="979487" cy="3409950"/>
            <a:chOff x="2068" y="1453"/>
            <a:chExt cx="700" cy="2438"/>
          </a:xfrm>
        </p:grpSpPr>
        <p:sp>
          <p:nvSpPr>
            <p:cNvPr id="59413" name="Rectangle 12"/>
            <p:cNvSpPr>
              <a:spLocks noChangeArrowheads="1"/>
            </p:cNvSpPr>
            <p:nvPr/>
          </p:nvSpPr>
          <p:spPr bwMode="auto">
            <a:xfrm>
              <a:off x="2068" y="1453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14" name="Rectangle 13"/>
            <p:cNvSpPr>
              <a:spLocks noChangeArrowheads="1"/>
            </p:cNvSpPr>
            <p:nvPr/>
          </p:nvSpPr>
          <p:spPr bwMode="auto">
            <a:xfrm>
              <a:off x="2068" y="2294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15" name="Rectangle 14"/>
            <p:cNvSpPr>
              <a:spLocks noChangeArrowheads="1"/>
            </p:cNvSpPr>
            <p:nvPr/>
          </p:nvSpPr>
          <p:spPr bwMode="auto">
            <a:xfrm>
              <a:off x="2068" y="3136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</p:grpSp>
      <p:grpSp>
        <p:nvGrpSpPr>
          <p:cNvPr id="59403" name="Group 15"/>
          <p:cNvGrpSpPr>
            <a:grpSpLocks/>
          </p:cNvGrpSpPr>
          <p:nvPr/>
        </p:nvGrpSpPr>
        <p:grpSpPr bwMode="auto">
          <a:xfrm>
            <a:off x="4978400" y="2892425"/>
            <a:ext cx="979488" cy="3409950"/>
            <a:chOff x="2859" y="1454"/>
            <a:chExt cx="700" cy="2438"/>
          </a:xfrm>
        </p:grpSpPr>
        <p:sp>
          <p:nvSpPr>
            <p:cNvPr id="59410" name="Rectangle 16"/>
            <p:cNvSpPr>
              <a:spLocks noChangeArrowheads="1"/>
            </p:cNvSpPr>
            <p:nvPr/>
          </p:nvSpPr>
          <p:spPr bwMode="auto">
            <a:xfrm>
              <a:off x="2859" y="1454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11" name="Rectangle 17"/>
            <p:cNvSpPr>
              <a:spLocks noChangeArrowheads="1"/>
            </p:cNvSpPr>
            <p:nvPr/>
          </p:nvSpPr>
          <p:spPr bwMode="auto">
            <a:xfrm>
              <a:off x="2859" y="2295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12" name="Rectangle 18"/>
            <p:cNvSpPr>
              <a:spLocks noChangeArrowheads="1"/>
            </p:cNvSpPr>
            <p:nvPr/>
          </p:nvSpPr>
          <p:spPr bwMode="auto">
            <a:xfrm>
              <a:off x="2859" y="3137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</p:grpSp>
      <p:grpSp>
        <p:nvGrpSpPr>
          <p:cNvPr id="59404" name="Group 19"/>
          <p:cNvGrpSpPr>
            <a:grpSpLocks/>
          </p:cNvGrpSpPr>
          <p:nvPr/>
        </p:nvGrpSpPr>
        <p:grpSpPr bwMode="auto">
          <a:xfrm>
            <a:off x="6078538" y="2892425"/>
            <a:ext cx="977900" cy="3409950"/>
            <a:chOff x="3640" y="1462"/>
            <a:chExt cx="700" cy="2438"/>
          </a:xfrm>
        </p:grpSpPr>
        <p:sp>
          <p:nvSpPr>
            <p:cNvPr id="59407" name="Rectangle 20"/>
            <p:cNvSpPr>
              <a:spLocks noChangeArrowheads="1"/>
            </p:cNvSpPr>
            <p:nvPr/>
          </p:nvSpPr>
          <p:spPr bwMode="auto">
            <a:xfrm>
              <a:off x="3640" y="1462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08" name="Rectangle 21"/>
            <p:cNvSpPr>
              <a:spLocks noChangeArrowheads="1"/>
            </p:cNvSpPr>
            <p:nvPr/>
          </p:nvSpPr>
          <p:spPr bwMode="auto">
            <a:xfrm>
              <a:off x="3640" y="2303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  <p:sp>
          <p:nvSpPr>
            <p:cNvPr id="59409" name="Rectangle 22"/>
            <p:cNvSpPr>
              <a:spLocks noChangeArrowheads="1"/>
            </p:cNvSpPr>
            <p:nvPr/>
          </p:nvSpPr>
          <p:spPr bwMode="auto">
            <a:xfrm>
              <a:off x="3640" y="3145"/>
              <a:ext cx="700" cy="75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en-GB" altLang="en-US" sz="2400">
                <a:latin typeface="TimesNewRomanPS" pitchFamily="18" charset="0"/>
              </a:endParaRPr>
            </a:p>
          </p:txBody>
        </p:sp>
      </p:grpSp>
      <p:sp>
        <p:nvSpPr>
          <p:cNvPr id="59405" name="Rectangle 23"/>
          <p:cNvSpPr>
            <a:spLocks noChangeArrowheads="1"/>
          </p:cNvSpPr>
          <p:nvPr/>
        </p:nvSpPr>
        <p:spPr bwMode="auto">
          <a:xfrm>
            <a:off x="2065338" y="1695450"/>
            <a:ext cx="5087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0000"/>
                </a:solidFill>
                <a:latin typeface="Futura Medium" pitchFamily="34" charset="0"/>
              </a:rPr>
              <a:t>Periode Waktu </a:t>
            </a:r>
            <a:endParaRPr lang="en-US" altLang="en-US" sz="2000">
              <a:latin typeface="Futura Medium" pitchFamily="34" charset="0"/>
            </a:endParaRPr>
          </a:p>
        </p:txBody>
      </p:sp>
      <p:sp>
        <p:nvSpPr>
          <p:cNvPr id="59406" name="Rectangle 24"/>
          <p:cNvSpPr>
            <a:spLocks noChangeArrowheads="1"/>
          </p:cNvSpPr>
          <p:nvPr/>
        </p:nvSpPr>
        <p:spPr bwMode="auto">
          <a:xfrm rot="-5400000">
            <a:off x="-199232" y="4129882"/>
            <a:ext cx="4075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0000"/>
                </a:solidFill>
                <a:latin typeface="Futura Medium" pitchFamily="34" charset="0"/>
              </a:rPr>
              <a:t>Peraturan Pemain</a:t>
            </a:r>
            <a:endParaRPr lang="en-US" altLang="en-US" sz="2000">
              <a:latin typeface="Futura Medium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8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3366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0419" name="AutoShape 24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914400" y="1905000"/>
            <a:ext cx="1254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</a:t>
            </a:r>
          </a:p>
        </p:txBody>
      </p:sp>
      <p:sp>
        <p:nvSpPr>
          <p:cNvPr id="525337" name="Text Box 25"/>
          <p:cNvSpPr txBox="1">
            <a:spLocks noChangeArrowheads="1"/>
          </p:cNvSpPr>
          <p:nvPr/>
        </p:nvSpPr>
        <p:spPr bwMode="auto">
          <a:xfrm>
            <a:off x="762000" y="533400"/>
            <a:ext cx="3589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Sebelum Training</a:t>
            </a:r>
          </a:p>
        </p:txBody>
      </p:sp>
      <p:sp>
        <p:nvSpPr>
          <p:cNvPr id="60422" name="Text Box 27"/>
          <p:cNvSpPr txBox="1">
            <a:spLocks noChangeArrowheads="1"/>
          </p:cNvSpPr>
          <p:nvPr/>
        </p:nvSpPr>
        <p:spPr bwMode="auto">
          <a:xfrm>
            <a:off x="2651125" y="1524000"/>
            <a:ext cx="6188075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Memasukkan aspek transfer pelatihan dalam performance appraisal 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Melibatkan supervisor and trainee dalam proses analisa kebutuhan pelatihan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Menjelaskan kepada trainee tentang pentingnya training (tujuan objektif, isi, proses, dan penerapannya dalam pekerjaan)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Mereview isi instruksi dan bahannya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Ikut memonitor sesi training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3366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1023938" y="1905000"/>
            <a:ext cx="103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Trainer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589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Sebelum Training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Menyesuaikan rencana training dengan rencana strategi organisasi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Mendesain materi pelatihan secara sistematis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en-US" sz="2000"/>
              <a:t>Mendesain program peer-coaching dan sesi monitoring pasca kegiatan training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3366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1460" name="Rectangle 4"/>
          <p:cNvSpPr>
            <a:spLocks noChangeArrowheads="1"/>
          </p:cNvSpPr>
          <p:nvPr/>
        </p:nvSpPr>
        <p:spPr bwMode="auto">
          <a:xfrm>
            <a:off x="973138" y="1905000"/>
            <a:ext cx="1084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Trainee</a:t>
            </a:r>
          </a:p>
        </p:txBody>
      </p:sp>
      <p:sp>
        <p:nvSpPr>
          <p:cNvPr id="531461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589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Sebelum Training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Memberikan masukkan untuk perencanaan program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Secara aktif mengeksplorasi beragam pilihan kegiatan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Ikut serta secara aktif dalam kegiatan pre training, jika ada.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486400" y="4114800"/>
            <a:ext cx="2895600" cy="2057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486400" y="1828800"/>
            <a:ext cx="2895600" cy="2057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4114800"/>
            <a:ext cx="4572000" cy="2089150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en-US" sz="2000"/>
              <a:t>Menguji peserta pelatihan untuk menentukan apakah mereka telah mempelajari prinsip, ketrampilan dan pengetahuan yang telah mereka pelajari.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4572000" cy="20891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en-US" sz="2000"/>
              <a:t>Evaluasi reaksi peserta pelatihan terhadap program yang diberikan. Apakah mereka menyukai program ini? Apakah mereka merasa program ini bermanfaat ?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791200" y="2133600"/>
            <a:ext cx="2133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Level 1 - Reaction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5638800" y="4114800"/>
            <a:ext cx="27432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Level2 – </a:t>
            </a:r>
          </a:p>
          <a:p>
            <a:pPr algn="ctr" eaLnBrk="1" hangingPunct="1">
              <a:lnSpc>
                <a:spcPct val="130000"/>
              </a:lnSpc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Learning</a:t>
            </a:r>
          </a:p>
          <a:p>
            <a:pPr algn="ctr" eaLnBrk="1" hangingPunct="1">
              <a:lnSpc>
                <a:spcPct val="130000"/>
              </a:lnSpc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130000"/>
              </a:lnSpc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838200" y="609600"/>
            <a:ext cx="433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Level </a:t>
            </a: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  <a:endParaRPr 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CC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3508" name="Rectangle 4"/>
          <p:cNvSpPr>
            <a:spLocks noChangeArrowheads="1"/>
          </p:cNvSpPr>
          <p:nvPr/>
        </p:nvSpPr>
        <p:spPr bwMode="auto">
          <a:xfrm>
            <a:off x="762000" y="1828800"/>
            <a:ext cx="1465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31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Selama Training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Mencegah interupsi dari tugas sehari-hari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Memantau kehadiran dalam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Menghargai partisipasi para peserta training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Berpartisipasi aktif dalam penyusunan program transfer training ke dalam pekerjaan  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Merencanakan kegiatan untuk menganalisa sejauh mana materi training bisa ditransfer dan diaplikasikan  kedalam pekerjaan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CC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914400" y="1828800"/>
            <a:ext cx="1206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Trainer</a:t>
            </a:r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31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Selama Training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Mengembangkan materi yang berorientasi pada aplikasi (aplikatif)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Menjawab pertanyaan mengenai pentingnya training bagi proses pengembangan diri para peserta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Menyediakan tugas-tugas yang berkaitan dengan pekerjaan riil – bukan tugas yang terlalu konseptual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Memberikan feedback pada tiap peserta training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CC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7604" name="Rectangle 4"/>
          <p:cNvSpPr>
            <a:spLocks noChangeArrowheads="1"/>
          </p:cNvSpPr>
          <p:nvPr/>
        </p:nvSpPr>
        <p:spPr bwMode="auto">
          <a:xfrm>
            <a:off x="914400" y="1828800"/>
            <a:ext cx="1266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Trainee</a:t>
            </a:r>
          </a:p>
        </p:txBody>
      </p:sp>
      <p:sp>
        <p:nvSpPr>
          <p:cNvPr id="537605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31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Selama Training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Berpartisipasi secara aktif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Merencanakan aplikasi materi ke dalam pekerjaan sehari-hari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Membuat kontrak perilaku yang berisikan mengenai rencana aksi untuk meningkatkan keahlian baru dan perilaku positif selepas kegiatan training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3366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762000" y="1828800"/>
            <a:ext cx="1465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</a:t>
            </a:r>
          </a:p>
        </p:txBody>
      </p:sp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34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Setelah Training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Menyediakan peluang untuk menerapkan skill baru yang didapat dalam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Melibatkan trainee dalam menyusun program transfer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Menjadwalkan briefing trainee untuk para rekan kerja trainee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Menyampaikan ekspektasi untuk peningkatan kinerja paska kegiatan training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Mengatur secara proaktif sesi “training refreshment”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3366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927100" y="1828800"/>
            <a:ext cx="1206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Trainer</a:t>
            </a:r>
          </a:p>
        </p:txBody>
      </p:sp>
      <p:sp>
        <p:nvSpPr>
          <p:cNvPr id="541701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452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Setelah  Training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Menyediakan follow up support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Melakukan survei evaluasi dan memberikan masukan kepada setiap peserta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Mengembangkan dan mengadministrasi sistem penghargaan (recognition) bagi peserta yang mampu melakukan aplikasi materi training dengan baik.,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Memberikan sesi “training refreshment”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609600" y="304800"/>
            <a:ext cx="4724400" cy="1066800"/>
          </a:xfrm>
          <a:prstGeom prst="homePlate">
            <a:avLst>
              <a:gd name="adj" fmla="val 110714"/>
            </a:avLst>
          </a:prstGeom>
          <a:solidFill>
            <a:srgbClr val="993366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685800" y="1524000"/>
            <a:ext cx="1752600" cy="1295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862013" y="1828800"/>
            <a:ext cx="1365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Trainee </a:t>
            </a:r>
          </a:p>
        </p:txBody>
      </p:sp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334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Setelah Training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651125" y="1524000"/>
            <a:ext cx="61880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8763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3335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7907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247900" indent="-4191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7051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31623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6195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4076700" indent="-4191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Menerapkan  self-management improvement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Mereview kembali isi training dan skill yang telah dipelajari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Mengembangkan hubungan mentoring dengan pekerja yang lebih ahli dan berpengalaman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Menjaga kontak dengan rekan-rekan selama training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42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noProof="1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0" y="0"/>
            <a:ext cx="9144000" cy="3657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</a:rPr>
              <a:t>Selesai</a:t>
            </a:r>
            <a:endParaRPr lang="en-US" alt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5686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Bacaan Yang Direkomendasikan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801687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AutoNum type="arabicPeriod"/>
            </a:pPr>
            <a:r>
              <a:rPr lang="en-US" altLang="en-US" sz="1800"/>
              <a:t>Donald Kirkpatrick, </a:t>
            </a:r>
            <a:r>
              <a:rPr lang="en-US" altLang="en-US" sz="1800" i="1"/>
              <a:t>Evaluating Training Programs : The Four Levels</a:t>
            </a:r>
            <a:r>
              <a:rPr lang="en-US" altLang="en-US" sz="1800"/>
              <a:t>, Berrett-Koehler Publishers 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AutoNum type="arabicPeriod"/>
            </a:pPr>
            <a:r>
              <a:rPr lang="en-US" altLang="en-US" sz="1800"/>
              <a:t>Jack J. Phillips and Patricia Phillips, </a:t>
            </a:r>
            <a:r>
              <a:rPr lang="en-US" altLang="en-US" sz="1800" i="1"/>
              <a:t>In Action : Measuring Return On Investment</a:t>
            </a:r>
            <a:r>
              <a:rPr lang="en-US" altLang="en-US" sz="1800"/>
              <a:t>, American Society for Training &amp; Development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AutoNum type="arabicPeriod"/>
            </a:pPr>
            <a:r>
              <a:rPr lang="en-US" altLang="en-US" sz="1800"/>
              <a:t>Mary Broad and John Newstrom,</a:t>
            </a:r>
            <a:r>
              <a:rPr lang="en-US" altLang="en-US" sz="1800" noProof="1"/>
              <a:t> </a:t>
            </a:r>
            <a:r>
              <a:rPr lang="en-US" altLang="en-US" sz="1800" i="1" noProof="1"/>
              <a:t>Transfer of training: Action</a:t>
            </a:r>
            <a:r>
              <a:rPr lang="en-US" altLang="en-US" sz="1800" i="1"/>
              <a:t> P</a:t>
            </a:r>
            <a:r>
              <a:rPr lang="en-US" altLang="en-US" sz="1800" i="1" noProof="1"/>
              <a:t>acked</a:t>
            </a:r>
            <a:r>
              <a:rPr lang="en-US" altLang="en-US" sz="1800" i="1"/>
              <a:t> S</a:t>
            </a:r>
            <a:r>
              <a:rPr lang="en-US" altLang="en-US" sz="1800" i="1" noProof="1"/>
              <a:t>trategies to </a:t>
            </a:r>
            <a:r>
              <a:rPr lang="en-US" altLang="en-US" sz="1800" i="1"/>
              <a:t>E</a:t>
            </a:r>
            <a:r>
              <a:rPr lang="en-US" altLang="en-US" sz="1800" i="1" noProof="1"/>
              <a:t>nsure </a:t>
            </a:r>
            <a:r>
              <a:rPr lang="en-US" altLang="en-US" sz="1800" i="1"/>
              <a:t>H</a:t>
            </a:r>
            <a:r>
              <a:rPr lang="en-US" altLang="en-US" sz="1800" i="1" noProof="1"/>
              <a:t>igh </a:t>
            </a:r>
            <a:r>
              <a:rPr lang="en-US" altLang="en-US" sz="1800" i="1"/>
              <a:t>P</a:t>
            </a:r>
            <a:r>
              <a:rPr lang="en-US" altLang="en-US" sz="1800" i="1" noProof="1"/>
              <a:t>ayoff from </a:t>
            </a:r>
            <a:r>
              <a:rPr lang="en-US" altLang="en-US" sz="1800" i="1"/>
              <a:t>T</a:t>
            </a:r>
            <a:r>
              <a:rPr lang="en-US" altLang="en-US" sz="1800" i="1" noProof="1"/>
              <a:t>raining </a:t>
            </a:r>
            <a:r>
              <a:rPr lang="en-US" altLang="en-US" sz="1800" i="1"/>
              <a:t>I</a:t>
            </a:r>
            <a:r>
              <a:rPr lang="en-US" altLang="en-US" sz="1800" i="1" noProof="1"/>
              <a:t>nvestments</a:t>
            </a:r>
            <a:r>
              <a:rPr lang="en-US" altLang="en-US" sz="1800"/>
              <a:t>,</a:t>
            </a:r>
            <a:r>
              <a:rPr lang="en-US" altLang="en-US" sz="1800" noProof="1"/>
              <a:t> Addison-Wesley.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  <a:buFontTx/>
              <a:buAutoNum type="arabicPeriod"/>
            </a:pPr>
            <a:endParaRPr lang="en-US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629400" y="3962400"/>
            <a:ext cx="2133600" cy="2438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629400" y="1600200"/>
            <a:ext cx="2133600" cy="2209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85800" y="3984625"/>
            <a:ext cx="5867400" cy="239077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25000"/>
              </a:lnSpc>
            </a:pPr>
            <a:r>
              <a:rPr lang="en-US" altLang="en-US" sz="2000">
                <a:solidFill>
                  <a:schemeClr val="bg1"/>
                </a:solidFill>
              </a:rPr>
              <a:t>Apakah dampak pelatihan terhadap kinerja bisnis? Apakah terjadi penurunan jumlah keluhan pelanggan? Apakah jumlah penjualan meningkat? Apakah jumlah cacat mutu menurun, dan sebagainya.</a:t>
            </a:r>
          </a:p>
          <a:p>
            <a:pPr algn="r">
              <a:lnSpc>
                <a:spcPct val="125000"/>
              </a:lnSpc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85800" y="1609725"/>
            <a:ext cx="5867400" cy="2200275"/>
          </a:xfrm>
          <a:prstGeom prst="rect">
            <a:avLst/>
          </a:prstGeom>
          <a:solidFill>
            <a:srgbClr val="99CC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25000"/>
              </a:lnSpc>
            </a:pPr>
            <a:r>
              <a:rPr lang="en-US" altLang="en-US" sz="1800"/>
              <a:t>Menanyakan apakah perilaku peserta pelatihan berubah karena program pelatihan. Sebagai contoh, apakah karyawan  di departemen pengaduan toko lebih sopan daripada sebelumnya dalam menerima ketidakpuasan pelanggan ?</a:t>
            </a:r>
          </a:p>
          <a:p>
            <a:pPr algn="r">
              <a:lnSpc>
                <a:spcPct val="125000"/>
              </a:lnSpc>
            </a:pPr>
            <a:endParaRPr lang="en-US" altLang="en-US" sz="2000"/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6629400" y="1889125"/>
            <a:ext cx="2133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Level 3 – Behaviour Application</a:t>
            </a: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6629400" y="4251325"/>
            <a:ext cx="2133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Level 4 – Bussiness Impact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38200" y="609600"/>
            <a:ext cx="4375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Level </a:t>
            </a: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  <a:endParaRPr 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3143250" y="1647825"/>
            <a:ext cx="20383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50000"/>
              <a:buFont typeface="Futura Medium" pitchFamily="34" charset="0"/>
              <a:buNone/>
              <a:defRPr/>
            </a:pP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Nilai</a:t>
            </a:r>
            <a:r>
              <a:rPr lang="en-US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endParaRPr lang="en-US" sz="2000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876800" y="165735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50000"/>
              <a:buFont typeface="Futura Medium" pitchFamily="34" charset="0"/>
              <a:buNone/>
              <a:defRPr/>
            </a:pP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Frekuensi</a:t>
            </a:r>
            <a:r>
              <a:rPr lang="en-US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Penggunaan</a:t>
            </a:r>
            <a:endParaRPr lang="en-US" sz="2000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7086600" y="1644650"/>
            <a:ext cx="1981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50000"/>
              <a:buFont typeface="Futura Medium" pitchFamily="34" charset="0"/>
              <a:buNone/>
              <a:defRPr/>
            </a:pP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Kesulitan</a:t>
            </a:r>
            <a:r>
              <a:rPr lang="en-US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Penilaian</a:t>
            </a:r>
            <a:endParaRPr lang="en-US" sz="2000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792538" y="4057650"/>
            <a:ext cx="427037" cy="238125"/>
          </a:xfrm>
          <a:prstGeom prst="downArrow">
            <a:avLst>
              <a:gd name="adj1" fmla="val 37963"/>
              <a:gd name="adj2" fmla="val 46153"/>
            </a:avLst>
          </a:prstGeom>
          <a:solidFill>
            <a:srgbClr val="FF993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620000" y="4038600"/>
            <a:ext cx="427038" cy="238125"/>
          </a:xfrm>
          <a:prstGeom prst="downArrow">
            <a:avLst>
              <a:gd name="adj1" fmla="val 37963"/>
              <a:gd name="adj2" fmla="val 46153"/>
            </a:avLst>
          </a:prstGeom>
          <a:solidFill>
            <a:srgbClr val="FF993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flipV="1">
            <a:off x="5778500" y="4057650"/>
            <a:ext cx="427038" cy="238125"/>
          </a:xfrm>
          <a:prstGeom prst="downArrow">
            <a:avLst>
              <a:gd name="adj1" fmla="val 37963"/>
              <a:gd name="adj2" fmla="val 46153"/>
            </a:avLst>
          </a:prstGeom>
          <a:solidFill>
            <a:srgbClr val="FF993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2362200"/>
            <a:ext cx="2590800" cy="35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38100" algn="ctr" eaLnBrk="1" hangingPunct="1">
              <a:lnSpc>
                <a:spcPct val="90000"/>
              </a:lnSpc>
              <a:spcAft>
                <a:spcPct val="120000"/>
              </a:spcAft>
              <a:buFontTx/>
              <a:buNone/>
              <a:tabLst>
                <a:tab pos="476250" algn="l"/>
              </a:tabLst>
            </a:pPr>
            <a:r>
              <a:rPr lang="en-US" altLang="en-US" sz="2000" b="1" smtClean="0">
                <a:latin typeface="Arial" pitchFamily="34" charset="0"/>
              </a:rPr>
              <a:t>Level</a:t>
            </a:r>
          </a:p>
          <a:p>
            <a:pPr marL="0" indent="38100" eaLnBrk="1" hangingPunct="1">
              <a:lnSpc>
                <a:spcPct val="90000"/>
              </a:lnSpc>
              <a:spcAft>
                <a:spcPct val="120000"/>
              </a:spcAft>
              <a:buFontTx/>
              <a:buNone/>
              <a:tabLst>
                <a:tab pos="476250" algn="l"/>
              </a:tabLst>
            </a:pPr>
            <a:r>
              <a:rPr lang="en-US" altLang="en-US" sz="2000" smtClean="0">
                <a:latin typeface="Arial" pitchFamily="34" charset="0"/>
              </a:rPr>
              <a:t>I.	Reaction</a:t>
            </a:r>
          </a:p>
          <a:p>
            <a:pPr marL="0" indent="38100" eaLnBrk="1" hangingPunct="1">
              <a:lnSpc>
                <a:spcPct val="90000"/>
              </a:lnSpc>
              <a:spcAft>
                <a:spcPct val="120000"/>
              </a:spcAft>
              <a:buFontTx/>
              <a:buNone/>
              <a:tabLst>
                <a:tab pos="476250" algn="l"/>
              </a:tabLst>
            </a:pPr>
            <a:r>
              <a:rPr lang="en-US" altLang="en-US" sz="2000" smtClean="0">
                <a:latin typeface="Arial" pitchFamily="34" charset="0"/>
              </a:rPr>
              <a:t>II.	Learning</a:t>
            </a:r>
          </a:p>
          <a:p>
            <a:pPr marL="0" indent="38100" eaLnBrk="1" hangingPunct="1">
              <a:lnSpc>
                <a:spcPct val="90000"/>
              </a:lnSpc>
              <a:spcAft>
                <a:spcPct val="120000"/>
              </a:spcAft>
              <a:buFontTx/>
              <a:buNone/>
              <a:tabLst>
                <a:tab pos="476250" algn="l"/>
              </a:tabLst>
            </a:pPr>
            <a:r>
              <a:rPr lang="en-US" altLang="en-US" sz="2000" smtClean="0">
                <a:latin typeface="Arial" pitchFamily="34" charset="0"/>
              </a:rPr>
              <a:t>III.	Behaviour</a:t>
            </a:r>
          </a:p>
          <a:p>
            <a:pPr marL="0" indent="38100" eaLnBrk="1" hangingPunct="1">
              <a:lnSpc>
                <a:spcPct val="90000"/>
              </a:lnSpc>
              <a:spcAft>
                <a:spcPct val="120000"/>
              </a:spcAft>
              <a:buFontTx/>
              <a:buNone/>
              <a:tabLst>
                <a:tab pos="476250" algn="l"/>
              </a:tabLst>
            </a:pPr>
            <a:r>
              <a:rPr lang="en-US" altLang="en-US" sz="2000" smtClean="0">
                <a:latin typeface="Arial" pitchFamily="34" charset="0"/>
              </a:rPr>
              <a:t>IV.	Result	 </a:t>
            </a:r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>
            <a:off x="2971800" y="1752600"/>
            <a:ext cx="0" cy="480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97" name="Text Box 17"/>
          <p:cNvSpPr txBox="1">
            <a:spLocks noChangeArrowheads="1"/>
          </p:cNvSpPr>
          <p:nvPr/>
        </p:nvSpPr>
        <p:spPr bwMode="auto">
          <a:xfrm>
            <a:off x="838200" y="533400"/>
            <a:ext cx="433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Empat</a:t>
            </a:r>
            <a:r>
              <a:rPr lang="en-US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Level </a:t>
            </a:r>
            <a:r>
              <a:rPr lang="en-US" sz="32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  <a:endParaRPr lang="en-US" sz="32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3489325" y="2601913"/>
            <a:ext cx="1463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Kurang Berharga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3352800" y="5089525"/>
            <a:ext cx="1463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Paling Berharga</a:t>
            </a:r>
          </a:p>
        </p:txBody>
      </p:sp>
      <p:sp>
        <p:nvSpPr>
          <p:cNvPr id="12301" name="Text Box 20"/>
          <p:cNvSpPr txBox="1">
            <a:spLocks noChangeArrowheads="1"/>
          </p:cNvSpPr>
          <p:nvPr/>
        </p:nvSpPr>
        <p:spPr bwMode="auto">
          <a:xfrm>
            <a:off x="5257800" y="2590800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Sering</a:t>
            </a:r>
          </a:p>
        </p:txBody>
      </p:sp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5257800" y="5013325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Jarang</a:t>
            </a:r>
          </a:p>
        </p:txBody>
      </p:sp>
      <p:sp>
        <p:nvSpPr>
          <p:cNvPr id="12303" name="Text Box 22"/>
          <p:cNvSpPr txBox="1">
            <a:spLocks noChangeArrowheads="1"/>
          </p:cNvSpPr>
          <p:nvPr/>
        </p:nvSpPr>
        <p:spPr bwMode="auto">
          <a:xfrm>
            <a:off x="7239000" y="2590800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Mudah</a:t>
            </a:r>
          </a:p>
        </p:txBody>
      </p:sp>
      <p:sp>
        <p:nvSpPr>
          <p:cNvPr id="12304" name="Text Box 23"/>
          <p:cNvSpPr txBox="1">
            <a:spLocks noChangeArrowheads="1"/>
          </p:cNvSpPr>
          <p:nvPr/>
        </p:nvSpPr>
        <p:spPr bwMode="auto">
          <a:xfrm>
            <a:off x="7375525" y="5013325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33"/>
                </a:solidFill>
              </a:rPr>
              <a:t>Sulit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"/>
          <p:cNvSpPr>
            <a:spLocks noChangeArrowheads="1"/>
          </p:cNvSpPr>
          <p:nvPr/>
        </p:nvSpPr>
        <p:spPr bwMode="auto">
          <a:xfrm>
            <a:off x="4038600" y="1600200"/>
            <a:ext cx="4495800" cy="480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2000" noProof="1">
              <a:solidFill>
                <a:schemeClr val="bg1"/>
              </a:solidFill>
            </a:endParaRPr>
          </a:p>
        </p:txBody>
      </p:sp>
      <p:sp>
        <p:nvSpPr>
          <p:cNvPr id="13315" name="AutoShape 10"/>
          <p:cNvSpPr>
            <a:spLocks noChangeArrowheads="1"/>
          </p:cNvSpPr>
          <p:nvPr/>
        </p:nvSpPr>
        <p:spPr bwMode="auto">
          <a:xfrm>
            <a:off x="762000" y="2971800"/>
            <a:ext cx="2133600" cy="16764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1 - </a:t>
            </a:r>
            <a:r>
              <a:rPr lang="en-US" sz="3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Reaksi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19600" y="1808163"/>
            <a:ext cx="3886200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2400">
                <a:solidFill>
                  <a:schemeClr val="bg1"/>
                </a:solidFill>
              </a:rPr>
              <a:t>Evaluasi reaksi peserta pelatihan terhadap program: Apakah mereka menyukai program tersebut ? Apakah mereka menyukasi fasilitator ? Apakah mereka menyukai akomodasi dan fasilitas pelatihan? 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1066800" y="33528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1 - Reaction</a:t>
            </a:r>
          </a:p>
        </p:txBody>
      </p:sp>
      <p:sp>
        <p:nvSpPr>
          <p:cNvPr id="13319" name="AutoShape 12"/>
          <p:cNvSpPr>
            <a:spLocks/>
          </p:cNvSpPr>
          <p:nvPr/>
        </p:nvSpPr>
        <p:spPr bwMode="auto">
          <a:xfrm>
            <a:off x="3124200" y="2133600"/>
            <a:ext cx="457200" cy="3429000"/>
          </a:xfrm>
          <a:prstGeom prst="leftBrace">
            <a:avLst>
              <a:gd name="adj1" fmla="val 62500"/>
              <a:gd name="adj2" fmla="val 50000"/>
            </a:avLst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noProof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3726</TotalTime>
  <Words>2779</Words>
  <Application>Microsoft Office PowerPoint</Application>
  <PresentationFormat>On-screen Show (4:3)</PresentationFormat>
  <Paragraphs>667</Paragraphs>
  <Slides>67</Slides>
  <Notes>67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Contoh Kuesioner untuk Mengukur Perilaku</vt:lpstr>
      <vt:lpstr>Contoh Kuesioner untuk Mengukur Perilaku (lanjutan)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Transfer Matrix 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XXX</dc:creator>
  <cp:lastModifiedBy>user</cp:lastModifiedBy>
  <cp:revision>530</cp:revision>
  <cp:lastPrinted>2003-04-14T03:30:27Z</cp:lastPrinted>
  <dcterms:created xsi:type="dcterms:W3CDTF">2003-03-30T04:42:03Z</dcterms:created>
  <dcterms:modified xsi:type="dcterms:W3CDTF">2020-08-11T08:27:03Z</dcterms:modified>
</cp:coreProperties>
</file>